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verage"/>
      <p:regular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swald-regular.fntdata"/><Relationship Id="rId12" Type="http://schemas.openxmlformats.org/officeDocument/2006/relationships/slide" Target="slides/slide7.xml"/><Relationship Id="rId56"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50a891587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50a891587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77321f2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77321f2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0a8915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0a8915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50a8915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50a8915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a39bff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a39bff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a39bff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a39bff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a39bff0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a39bff0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a39bff01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a39bff01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a39bff0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a39bff0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a39bff0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a39bff0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50a8915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50a8915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a39bff08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a39bff08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a39bff0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a39bff0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a39bff0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a39bff0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9d42a31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9d42a31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a39bff0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a39bff0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a39bff0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a39bff0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9d42a313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9d42a313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d42a313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9d42a313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9d42a313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9d42a313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a39bff08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a39bff0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50a8915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50a8915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a39bff08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a39bff08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a39bff08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a39bff08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a39bff08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a39bff08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a0c6241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a0c6241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a39bff08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a39bff08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a39bff08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a39bff08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a39bff0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a39bff0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a39bff08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a39bff08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9d42a313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9d42a313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a0c6241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a0c6241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50a891587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50a891587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a0c6241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a0c6241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a0c6241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a0c6241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a0c6241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a0c6241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9e8e05a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9e8e05a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a39bff08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a39bff08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9d42a31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9d42a31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9d42a313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9d42a313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9d42a313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9d42a313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9d42a313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9d42a313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9d42a31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9d42a31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50a89158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50a89158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9d42a31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9d42a31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50a89158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50a89158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50a89158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50a89158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50a891587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50a891587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50a891587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50a891587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abhayishere/Sign-Language-Recognition-Model/blob/main/skin_segmentation.ipynb" TargetMode="External"/><Relationship Id="rId4" Type="http://schemas.openxmlformats.org/officeDocument/2006/relationships/hyperlink" Target="https://github.com/abhayishere/Sign-Language-Recognition-Model/blob/main/skin_segmentation.ipynb" TargetMode="External"/><Relationship Id="rId5" Type="http://schemas.openxmlformats.org/officeDocument/2006/relationships/hyperlink" Target="https://github.com/nsachin08/opencv/blob/main/Hand.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hub.com/abhayishere/Sign-Language-Recognition-Mod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hOa80f_Vfl4ukaVDBfETfqPw7ZnnNqGi1mSjZQ3ILx4/edit?usp=shar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islrtc.nic.in/" TargetMode="External"/><Relationship Id="rId4" Type="http://schemas.openxmlformats.org/officeDocument/2006/relationships/hyperlink" Target="https://drive.google.com/drive/folders/1fAruK7eS-SexL6SOPIrWsEqsnGq4AT9i" TargetMode="External"/></Relationships>
</file>

<file path=ppt/slides/_rels/slide7.xml.rels><?xml version="1.0" encoding="UTF-8" standalone="yes"?><Relationships xmlns="http://schemas.openxmlformats.org/package/2006/relationships"><Relationship Id="rId20" Type="http://schemas.openxmlformats.org/officeDocument/2006/relationships/image" Target="../media/image3.jpg"/><Relationship Id="rId11" Type="http://schemas.openxmlformats.org/officeDocument/2006/relationships/image" Target="../media/image11.jpg"/><Relationship Id="rId10" Type="http://schemas.openxmlformats.org/officeDocument/2006/relationships/image" Target="../media/image32.jpg"/><Relationship Id="rId13" Type="http://schemas.openxmlformats.org/officeDocument/2006/relationships/image" Target="../media/image21.jpg"/><Relationship Id="rId12" Type="http://schemas.openxmlformats.org/officeDocument/2006/relationships/image" Target="../media/image16.jp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5.jpg"/><Relationship Id="rId9" Type="http://schemas.openxmlformats.org/officeDocument/2006/relationships/image" Target="../media/image8.jpg"/><Relationship Id="rId15" Type="http://schemas.openxmlformats.org/officeDocument/2006/relationships/image" Target="../media/image23.jpg"/><Relationship Id="rId14" Type="http://schemas.openxmlformats.org/officeDocument/2006/relationships/image" Target="../media/image17.jpg"/><Relationship Id="rId17" Type="http://schemas.openxmlformats.org/officeDocument/2006/relationships/image" Target="../media/image6.jpg"/><Relationship Id="rId16" Type="http://schemas.openxmlformats.org/officeDocument/2006/relationships/image" Target="../media/image24.jpg"/><Relationship Id="rId5" Type="http://schemas.openxmlformats.org/officeDocument/2006/relationships/image" Target="../media/image20.jpg"/><Relationship Id="rId19" Type="http://schemas.openxmlformats.org/officeDocument/2006/relationships/image" Target="../media/image12.jpg"/><Relationship Id="rId6" Type="http://schemas.openxmlformats.org/officeDocument/2006/relationships/image" Target="../media/image10.jpg"/><Relationship Id="rId18" Type="http://schemas.openxmlformats.org/officeDocument/2006/relationships/image" Target="../media/image15.jpg"/><Relationship Id="rId7" Type="http://schemas.openxmlformats.org/officeDocument/2006/relationships/image" Target="../media/image22.jpg"/><Relationship Id="rId8"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727775"/>
            <a:ext cx="8520600" cy="95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Indian Sign Language Recognition</a:t>
            </a:r>
            <a:endParaRPr sz="4200"/>
          </a:p>
        </p:txBody>
      </p:sp>
      <p:sp>
        <p:nvSpPr>
          <p:cNvPr id="60" name="Google Shape;60;p13"/>
          <p:cNvSpPr txBox="1"/>
          <p:nvPr>
            <p:ph idx="1" type="subTitle"/>
          </p:nvPr>
        </p:nvSpPr>
        <p:spPr>
          <a:xfrm>
            <a:off x="3426000" y="2964475"/>
            <a:ext cx="2292000" cy="16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Team members : </a:t>
            </a:r>
            <a:endParaRPr sz="1400"/>
          </a:p>
          <a:p>
            <a:pPr indent="0" lvl="0" marL="0" rtl="0" algn="ctr">
              <a:spcBef>
                <a:spcPts val="0"/>
              </a:spcBef>
              <a:spcAft>
                <a:spcPts val="0"/>
              </a:spcAft>
              <a:buNone/>
            </a:pPr>
            <a:r>
              <a:rPr lang="en" sz="1400"/>
              <a:t>Chandan Kumar</a:t>
            </a:r>
            <a:endParaRPr sz="1400"/>
          </a:p>
          <a:p>
            <a:pPr indent="0" lvl="0" marL="0" rtl="0" algn="ctr">
              <a:spcBef>
                <a:spcPts val="0"/>
              </a:spcBef>
              <a:spcAft>
                <a:spcPts val="0"/>
              </a:spcAft>
              <a:buNone/>
            </a:pPr>
            <a:r>
              <a:rPr lang="en" sz="1400"/>
              <a:t>Anshul Sharma</a:t>
            </a:r>
            <a:endParaRPr sz="1400"/>
          </a:p>
          <a:p>
            <a:pPr indent="0" lvl="0" marL="0" rtl="0" algn="ctr">
              <a:spcBef>
                <a:spcPts val="0"/>
              </a:spcBef>
              <a:spcAft>
                <a:spcPts val="0"/>
              </a:spcAft>
              <a:buNone/>
            </a:pPr>
            <a:r>
              <a:rPr lang="en" sz="1400"/>
              <a:t>Sachin Naik</a:t>
            </a:r>
            <a:endParaRPr sz="1400"/>
          </a:p>
          <a:p>
            <a:pPr indent="0" lvl="0" marL="0" rtl="0" algn="ctr">
              <a:spcBef>
                <a:spcPts val="0"/>
              </a:spcBef>
              <a:spcAft>
                <a:spcPts val="0"/>
              </a:spcAft>
              <a:buNone/>
            </a:pPr>
            <a:r>
              <a:rPr lang="en" sz="1400"/>
              <a:t>Anant Kumar</a:t>
            </a:r>
            <a:endParaRPr sz="1400"/>
          </a:p>
          <a:p>
            <a:pPr indent="0" lvl="0" marL="0" rtl="0" algn="ctr">
              <a:spcBef>
                <a:spcPts val="0"/>
              </a:spcBef>
              <a:spcAft>
                <a:spcPts val="0"/>
              </a:spcAft>
              <a:buNone/>
            </a:pPr>
            <a:r>
              <a:rPr lang="en" sz="1400"/>
              <a:t>Abhay yadav</a:t>
            </a:r>
            <a:endParaRPr sz="1400"/>
          </a:p>
          <a:p>
            <a:pPr indent="0" lvl="0" marL="0" rtl="0" algn="ctr">
              <a:spcBef>
                <a:spcPts val="0"/>
              </a:spcBef>
              <a:spcAft>
                <a:spcPts val="0"/>
              </a:spcAft>
              <a:buNone/>
            </a:pPr>
            <a:r>
              <a:rPr lang="en" sz="1400"/>
              <a:t>Balwant Yadav</a:t>
            </a:r>
            <a:endParaRPr sz="1400"/>
          </a:p>
        </p:txBody>
      </p:sp>
      <p:sp>
        <p:nvSpPr>
          <p:cNvPr id="61" name="Google Shape;61;p13"/>
          <p:cNvSpPr txBox="1"/>
          <p:nvPr/>
        </p:nvSpPr>
        <p:spPr>
          <a:xfrm>
            <a:off x="4038100" y="2029877"/>
            <a:ext cx="191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rPr>
              <a:t>DIP - 4</a:t>
            </a:r>
            <a:endParaRPr sz="2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Recognition of Sign</a:t>
            </a:r>
            <a:endParaRPr/>
          </a:p>
        </p:txBody>
      </p:sp>
      <p:sp>
        <p:nvSpPr>
          <p:cNvPr id="133" name="Google Shape;133;p22"/>
          <p:cNvSpPr txBox="1"/>
          <p:nvPr>
            <p:ph idx="1" type="body"/>
          </p:nvPr>
        </p:nvSpPr>
        <p:spPr>
          <a:xfrm>
            <a:off x="311700" y="1413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training the model , it can be used to identify the gestures of the Indian sign language on which it was trained.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Further the project can be extended to recognise more and more symbols of the indian sign language by training it with the dataset of appropriate symbols.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Processing</a:t>
            </a:r>
            <a:endParaRPr/>
          </a:p>
        </p:txBody>
      </p:sp>
      <p:sp>
        <p:nvSpPr>
          <p:cNvPr id="139" name="Google Shape;13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most important part of data processing in sign language recognition is to make the skin stand out in the picture. So first step in data processing is skin segmentation. Then by using the algorithm of connected component we can do the hand segmentation, in order to get clearer training dataset..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standard datasets for Indian Sign Language, not even for letters and we chose the task of recognizing words.</a:t>
            </a:r>
            <a:endParaRPr/>
          </a:p>
          <a:p>
            <a:pPr indent="0" lvl="0" marL="0" rtl="0" algn="l">
              <a:spcBef>
                <a:spcPts val="1200"/>
              </a:spcBef>
              <a:spcAft>
                <a:spcPts val="0"/>
              </a:spcAft>
              <a:buNone/>
            </a:pPr>
            <a:r>
              <a:rPr lang="en"/>
              <a:t>Using two hands leads to occlusion of features</a:t>
            </a:r>
            <a:endParaRPr/>
          </a:p>
          <a:p>
            <a:pPr indent="0" lvl="0" marL="0" rtl="0" algn="l">
              <a:spcBef>
                <a:spcPts val="1200"/>
              </a:spcBef>
              <a:spcAft>
                <a:spcPts val="0"/>
              </a:spcAft>
              <a:buNone/>
            </a:pPr>
            <a:r>
              <a:rPr lang="en"/>
              <a:t>Variance in sign language with locality and usage of different symbols for the same words by the same person.</a:t>
            </a:r>
            <a:endParaRPr/>
          </a:p>
          <a:p>
            <a:pPr indent="0" lvl="0" marL="0" rtl="0" algn="l">
              <a:spcBef>
                <a:spcPts val="1200"/>
              </a:spcBef>
              <a:spcAft>
                <a:spcPts val="1200"/>
              </a:spcAft>
              <a:buNone/>
            </a:pPr>
            <a:r>
              <a:rPr lang="en"/>
              <a:t>All the data set available was in video form, and most of the symbols have motion in them , so we had to carefully select those symbols which are static , so that its image can be taken.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Outcome</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latin typeface="Arial"/>
                <a:ea typeface="Arial"/>
                <a:cs typeface="Arial"/>
                <a:sym typeface="Arial"/>
              </a:rPr>
              <a:t>Our project aims at taking the basic step in bridging the communication gap between normal people and deaf and dumb people using Indian Sign Language.</a:t>
            </a:r>
            <a:endParaRPr>
              <a:latin typeface="Arial"/>
              <a:ea typeface="Arial"/>
              <a:cs typeface="Arial"/>
              <a:sym typeface="Arial"/>
            </a:endParaRPr>
          </a:p>
          <a:p>
            <a:pPr indent="0" lvl="0" marL="0" rtl="0" algn="just">
              <a:spcBef>
                <a:spcPts val="0"/>
              </a:spcBef>
              <a:spcAft>
                <a:spcPts val="0"/>
              </a:spcAft>
              <a:buNone/>
            </a:pPr>
            <a:r>
              <a:rPr lang="en">
                <a:latin typeface="Arial"/>
                <a:ea typeface="Arial"/>
                <a:cs typeface="Arial"/>
                <a:sym typeface="Arial"/>
              </a:rPr>
              <a:t>An efficient sign language recognition (SLR) system would help speech and hearing-impaired people to communicate with normal people. Effective expansion of this project may not only make the deaf and dumb people communicate faster and easier with the outer world, but also provide a boost in developing autonomous systems for understanding and aiding them.</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Post Midsem</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a:t>
            </a:r>
            <a:endParaRPr sz="3222"/>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We divided the data preprocessing into two parts before training our sign language dataset.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a:t>
            </a:r>
            <a:endParaRPr sz="3222"/>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 divided the data preprocessing into two parts before training our sign language dataset.</a:t>
            </a:r>
            <a:endParaRPr sz="2000"/>
          </a:p>
          <a:p>
            <a:pPr indent="-355600" lvl="0" marL="457200" rtl="0" algn="l">
              <a:spcBef>
                <a:spcPts val="1200"/>
              </a:spcBef>
              <a:spcAft>
                <a:spcPts val="0"/>
              </a:spcAft>
              <a:buSzPts val="2000"/>
              <a:buAutoNum type="arabicPeriod"/>
            </a:pPr>
            <a:r>
              <a:rPr lang="en" sz="2000"/>
              <a:t>Classifying the dataset.</a:t>
            </a:r>
            <a:endParaRPr sz="2000"/>
          </a:p>
          <a:p>
            <a:pPr indent="0" lvl="0" marL="0" rtl="0" algn="l">
              <a:spcBef>
                <a:spcPts val="1200"/>
              </a:spcBef>
              <a:spcAft>
                <a:spcPts val="120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a:t>
            </a:r>
            <a:endParaRPr sz="3222"/>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 divided the data preprocessing into two parts before training our sign language dataset.</a:t>
            </a:r>
            <a:endParaRPr sz="2000"/>
          </a:p>
          <a:p>
            <a:pPr indent="-355600" lvl="0" marL="457200" rtl="0" algn="l">
              <a:lnSpc>
                <a:spcPct val="150000"/>
              </a:lnSpc>
              <a:spcBef>
                <a:spcPts val="1200"/>
              </a:spcBef>
              <a:spcAft>
                <a:spcPts val="0"/>
              </a:spcAft>
              <a:buSzPts val="2000"/>
              <a:buAutoNum type="arabicPeriod"/>
            </a:pPr>
            <a:r>
              <a:rPr lang="en" sz="2000"/>
              <a:t>Classifying</a:t>
            </a:r>
            <a:r>
              <a:rPr lang="en" sz="2000"/>
              <a:t> the dataset.</a:t>
            </a:r>
            <a:endParaRPr sz="2000"/>
          </a:p>
          <a:p>
            <a:pPr indent="-355600" lvl="0" marL="457200" rtl="0" algn="l">
              <a:lnSpc>
                <a:spcPct val="150000"/>
              </a:lnSpc>
              <a:spcBef>
                <a:spcPts val="0"/>
              </a:spcBef>
              <a:spcAft>
                <a:spcPts val="0"/>
              </a:spcAft>
              <a:buSzPts val="2000"/>
              <a:buAutoNum type="arabicPeriod"/>
            </a:pPr>
            <a:r>
              <a:rPr lang="en" sz="2000"/>
              <a:t>Data Labelling.</a:t>
            </a:r>
            <a:endParaRPr sz="2000"/>
          </a:p>
          <a:p>
            <a:pPr indent="0" lvl="0" marL="0" rtl="0" algn="l">
              <a:spcBef>
                <a:spcPts val="1200"/>
              </a:spcBef>
              <a:spcAft>
                <a:spcPts val="12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a:t>
            </a:r>
            <a:endParaRPr sz="3222"/>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 divided the data preprocessing into two parts before training our sign language dataset.</a:t>
            </a:r>
            <a:endParaRPr sz="2000"/>
          </a:p>
          <a:p>
            <a:pPr indent="-355600" lvl="0" marL="457200" rtl="0" algn="l">
              <a:lnSpc>
                <a:spcPct val="150000"/>
              </a:lnSpc>
              <a:spcBef>
                <a:spcPts val="1200"/>
              </a:spcBef>
              <a:spcAft>
                <a:spcPts val="0"/>
              </a:spcAft>
              <a:buSzPts val="2000"/>
              <a:buAutoNum type="arabicPeriod"/>
            </a:pPr>
            <a:r>
              <a:rPr lang="en" sz="2000"/>
              <a:t>Classifying the dataset.</a:t>
            </a:r>
            <a:endParaRPr sz="2000"/>
          </a:p>
          <a:p>
            <a:pPr indent="-355600" lvl="0" marL="457200" rtl="0" algn="l">
              <a:lnSpc>
                <a:spcPct val="150000"/>
              </a:lnSpc>
              <a:spcBef>
                <a:spcPts val="0"/>
              </a:spcBef>
              <a:spcAft>
                <a:spcPts val="0"/>
              </a:spcAft>
              <a:buSzPts val="2000"/>
              <a:buAutoNum type="arabicPeriod"/>
            </a:pPr>
            <a:r>
              <a:rPr lang="en" sz="2000"/>
              <a:t>Data Labelling.</a:t>
            </a:r>
            <a:endParaRPr sz="2000"/>
          </a:p>
          <a:p>
            <a:pPr indent="-355600" lvl="0" marL="457200" rtl="0" algn="l">
              <a:lnSpc>
                <a:spcPct val="150000"/>
              </a:lnSpc>
              <a:spcBef>
                <a:spcPts val="0"/>
              </a:spcBef>
              <a:spcAft>
                <a:spcPts val="0"/>
              </a:spcAft>
              <a:buSzPts val="2000"/>
              <a:buAutoNum type="arabicPeriod"/>
            </a:pPr>
            <a:r>
              <a:rPr lang="en" sz="2000"/>
              <a:t>Skin Segmentation.</a:t>
            </a:r>
            <a:endParaRPr sz="2000"/>
          </a:p>
          <a:p>
            <a:pPr indent="0" lvl="0" marL="0" rtl="0" algn="l">
              <a:spcBef>
                <a:spcPts val="1200"/>
              </a:spcBef>
              <a:spcAft>
                <a:spcPts val="1200"/>
              </a:spcAft>
              <a:buNone/>
            </a:pPr>
            <a:r>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Labelling</a:t>
            </a:r>
            <a:endParaRPr/>
          </a:p>
        </p:txBody>
      </p:sp>
      <p:pic>
        <p:nvPicPr>
          <p:cNvPr id="186" name="Google Shape;186;p31"/>
          <p:cNvPicPr preferRelativeResize="0"/>
          <p:nvPr/>
        </p:nvPicPr>
        <p:blipFill rotWithShape="1">
          <a:blip r:embed="rId3">
            <a:alphaModFix/>
          </a:blip>
          <a:srcRect b="0" l="0" r="23500" t="0"/>
          <a:stretch/>
        </p:blipFill>
        <p:spPr>
          <a:xfrm>
            <a:off x="476275" y="610975"/>
            <a:ext cx="2980300" cy="3713250"/>
          </a:xfrm>
          <a:prstGeom prst="rect">
            <a:avLst/>
          </a:prstGeom>
          <a:noFill/>
          <a:ln>
            <a:noFill/>
          </a:ln>
        </p:spPr>
      </p:pic>
      <p:sp>
        <p:nvSpPr>
          <p:cNvPr id="187" name="Google Shape;187;p31"/>
          <p:cNvSpPr txBox="1"/>
          <p:nvPr/>
        </p:nvSpPr>
        <p:spPr>
          <a:xfrm>
            <a:off x="2213350" y="4362500"/>
            <a:ext cx="44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Labels of 32 out 83 symbols</a:t>
            </a:r>
            <a:endParaRPr sz="2800">
              <a:solidFill>
                <a:schemeClr val="dk1"/>
              </a:solidFill>
              <a:latin typeface="Oswald"/>
              <a:ea typeface="Oswald"/>
              <a:cs typeface="Oswald"/>
              <a:sym typeface="Oswald"/>
            </a:endParaRPr>
          </a:p>
        </p:txBody>
      </p:sp>
      <p:pic>
        <p:nvPicPr>
          <p:cNvPr id="188" name="Google Shape;188;p31"/>
          <p:cNvPicPr preferRelativeResize="0"/>
          <p:nvPr/>
        </p:nvPicPr>
        <p:blipFill>
          <a:blip r:embed="rId4">
            <a:alphaModFix/>
          </a:blip>
          <a:stretch>
            <a:fillRect/>
          </a:stretch>
        </p:blipFill>
        <p:spPr>
          <a:xfrm>
            <a:off x="4930725" y="583399"/>
            <a:ext cx="3083250" cy="376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Indian sign language and previous works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Sign language recognition is a very well researched topic for the sign languages of other countries , especially the American Sign Language (ASL). But for the Indian sign language (ISL) , very few research has been done in recognizing letters.</a:t>
            </a:r>
            <a:endParaRPr/>
          </a:p>
          <a:p>
            <a:pPr indent="-342900" lvl="0" marL="457200" rtl="0" algn="l">
              <a:spcBef>
                <a:spcPts val="0"/>
              </a:spcBef>
              <a:spcAft>
                <a:spcPts val="0"/>
              </a:spcAft>
              <a:buSzPts val="1800"/>
              <a:buAutoNum type="arabicPeriod"/>
            </a:pPr>
            <a:r>
              <a:rPr lang="en"/>
              <a:t>The previous works which are done on the recognition of the signs of Indian Sign Language only considers the characters of english alphabet (A-Z) . Now it is extremely difficult for a person with actual speaking or listening </a:t>
            </a:r>
            <a:r>
              <a:rPr lang="en"/>
              <a:t>disability</a:t>
            </a:r>
            <a:r>
              <a:rPr lang="en"/>
              <a:t> to express himself letter by letter. This is why we decided to chose the signs for the words of our everyday life such as work , walk , me , you , etc. as provided by the Indian government.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261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Labelling</a:t>
            </a:r>
            <a:endParaRPr/>
          </a:p>
        </p:txBody>
      </p:sp>
      <p:pic>
        <p:nvPicPr>
          <p:cNvPr id="194" name="Google Shape;194;p32"/>
          <p:cNvPicPr preferRelativeResize="0"/>
          <p:nvPr/>
        </p:nvPicPr>
        <p:blipFill>
          <a:blip r:embed="rId3">
            <a:alphaModFix/>
          </a:blip>
          <a:stretch>
            <a:fillRect/>
          </a:stretch>
        </p:blipFill>
        <p:spPr>
          <a:xfrm>
            <a:off x="1062325" y="884275"/>
            <a:ext cx="6435451" cy="3602525"/>
          </a:xfrm>
          <a:prstGeom prst="rect">
            <a:avLst/>
          </a:prstGeom>
          <a:noFill/>
          <a:ln>
            <a:noFill/>
          </a:ln>
        </p:spPr>
      </p:pic>
      <p:sp>
        <p:nvSpPr>
          <p:cNvPr id="195" name="Google Shape;195;p32"/>
          <p:cNvSpPr txBox="1"/>
          <p:nvPr/>
        </p:nvSpPr>
        <p:spPr>
          <a:xfrm>
            <a:off x="2898600" y="4486800"/>
            <a:ext cx="3346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Oswald"/>
                <a:ea typeface="Oswald"/>
                <a:cs typeface="Oswald"/>
                <a:sym typeface="Oswald"/>
              </a:rPr>
              <a:t>Dataset of label “good”</a:t>
            </a:r>
            <a:endParaRPr sz="1900">
              <a:solidFill>
                <a:schemeClr val="dk1"/>
              </a:solidFill>
              <a:latin typeface="Oswald"/>
              <a:ea typeface="Oswald"/>
              <a:cs typeface="Oswald"/>
              <a:sym typeface="Oswald"/>
            </a:endParaRPr>
          </a:p>
        </p:txBody>
      </p:sp>
      <p:sp>
        <p:nvSpPr>
          <p:cNvPr id="196" name="Google Shape;196;p32"/>
          <p:cNvSpPr txBox="1"/>
          <p:nvPr/>
        </p:nvSpPr>
        <p:spPr>
          <a:xfrm>
            <a:off x="355475" y="4661350"/>
            <a:ext cx="251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125"/>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a:t>
            </a:r>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96"/>
              <a:t>Skin Segmentation deals with the recognition of skin-colored pixels and regions in a given image.</a:t>
            </a:r>
            <a:endParaRPr sz="2596"/>
          </a:p>
          <a:p>
            <a:pPr indent="0" lvl="0" marL="0" rtl="0" algn="l">
              <a:spcBef>
                <a:spcPts val="1200"/>
              </a:spcBef>
              <a:spcAft>
                <a:spcPts val="1200"/>
              </a:spcAft>
              <a:buNone/>
            </a:pPr>
            <a:r>
              <a:rPr lang="en" sz="2125"/>
              <a:t>Our skin segmentation method followed the following procedure: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96"/>
              <a:t>Skin </a:t>
            </a:r>
            <a:r>
              <a:rPr lang="en" sz="2596"/>
              <a:t>Segmentation</a:t>
            </a:r>
            <a:r>
              <a:rPr lang="en" sz="2596"/>
              <a:t> deals with the recognition of skin-colored pixels and regions in a given image.</a:t>
            </a:r>
            <a:endParaRPr sz="2596"/>
          </a:p>
          <a:p>
            <a:pPr indent="0" lvl="0" marL="0" rtl="0" algn="l">
              <a:spcBef>
                <a:spcPts val="1200"/>
              </a:spcBef>
              <a:spcAft>
                <a:spcPts val="0"/>
              </a:spcAft>
              <a:buNone/>
            </a:pPr>
            <a:r>
              <a:rPr lang="en" sz="2125"/>
              <a:t>Our skin segmentation method followed the following procedure:</a:t>
            </a:r>
            <a:endParaRPr sz="2125"/>
          </a:p>
          <a:p>
            <a:pPr indent="-363585" lvl="0" marL="457200" rtl="0" algn="l">
              <a:spcBef>
                <a:spcPts val="1200"/>
              </a:spcBef>
              <a:spcAft>
                <a:spcPts val="0"/>
              </a:spcAft>
              <a:buSzPts val="2126"/>
              <a:buAutoNum type="arabicPeriod"/>
            </a:pPr>
            <a:r>
              <a:rPr lang="en" sz="2125"/>
              <a:t>First we converted our image from BGR to HSV color space.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a:t>
            </a:r>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96"/>
              <a:t>Skin </a:t>
            </a:r>
            <a:r>
              <a:rPr lang="en" sz="2596"/>
              <a:t>Segmentation</a:t>
            </a:r>
            <a:r>
              <a:rPr lang="en" sz="2596"/>
              <a:t> deals with the recognition of skin-colored pixels and regions in a given image.</a:t>
            </a:r>
            <a:endParaRPr sz="2596"/>
          </a:p>
          <a:p>
            <a:pPr indent="0" lvl="0" marL="0" rtl="0" algn="l">
              <a:spcBef>
                <a:spcPts val="1200"/>
              </a:spcBef>
              <a:spcAft>
                <a:spcPts val="0"/>
              </a:spcAft>
              <a:buNone/>
            </a:pPr>
            <a:r>
              <a:rPr lang="en" sz="2125"/>
              <a:t>Our skin segmentation method followed the following procedure:</a:t>
            </a:r>
            <a:endParaRPr sz="2125"/>
          </a:p>
          <a:p>
            <a:pPr indent="-363585" lvl="0" marL="457200" rtl="0" algn="l">
              <a:spcBef>
                <a:spcPts val="1200"/>
              </a:spcBef>
              <a:spcAft>
                <a:spcPts val="0"/>
              </a:spcAft>
              <a:buSzPts val="2126"/>
              <a:buAutoNum type="arabicPeriod"/>
            </a:pPr>
            <a:r>
              <a:rPr lang="en" sz="2125"/>
              <a:t>First we converted our image from RGB to HSV color space.</a:t>
            </a:r>
            <a:endParaRPr sz="2125"/>
          </a:p>
          <a:p>
            <a:pPr indent="-363585" lvl="0" marL="457200" rtl="0" algn="l">
              <a:spcBef>
                <a:spcPts val="0"/>
              </a:spcBef>
              <a:spcAft>
                <a:spcPts val="0"/>
              </a:spcAft>
              <a:buSzPts val="2126"/>
              <a:buAutoNum type="arabicPeriod"/>
            </a:pPr>
            <a:r>
              <a:rPr lang="en" sz="2125"/>
              <a:t>Then we used the inRange function of OpenCV library with the help of which we can mask out image and convert the images into binary.</a:t>
            </a:r>
            <a:endParaRPr sz="2125"/>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239825"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Results of our Segmentation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31" name="Google Shape;231;p38"/>
          <p:cNvPicPr preferRelativeResize="0"/>
          <p:nvPr/>
        </p:nvPicPr>
        <p:blipFill>
          <a:blip r:embed="rId3">
            <a:alphaModFix/>
          </a:blip>
          <a:stretch>
            <a:fillRect/>
          </a:stretch>
        </p:blipFill>
        <p:spPr>
          <a:xfrm>
            <a:off x="5359356" y="1152475"/>
            <a:ext cx="3125244" cy="2800350"/>
          </a:xfrm>
          <a:prstGeom prst="rect">
            <a:avLst/>
          </a:prstGeom>
          <a:noFill/>
          <a:ln>
            <a:noFill/>
          </a:ln>
        </p:spPr>
      </p:pic>
      <p:pic>
        <p:nvPicPr>
          <p:cNvPr id="232" name="Google Shape;232;p38"/>
          <p:cNvPicPr preferRelativeResize="0"/>
          <p:nvPr/>
        </p:nvPicPr>
        <p:blipFill>
          <a:blip r:embed="rId4">
            <a:alphaModFix/>
          </a:blip>
          <a:stretch>
            <a:fillRect/>
          </a:stretch>
        </p:blipFill>
        <p:spPr>
          <a:xfrm>
            <a:off x="634500" y="1197125"/>
            <a:ext cx="3076297" cy="2755700"/>
          </a:xfrm>
          <a:prstGeom prst="rect">
            <a:avLst/>
          </a:prstGeom>
          <a:noFill/>
          <a:ln>
            <a:noFill/>
          </a:ln>
        </p:spPr>
      </p:pic>
      <p:sp>
        <p:nvSpPr>
          <p:cNvPr id="233" name="Google Shape;233;p38"/>
          <p:cNvSpPr txBox="1"/>
          <p:nvPr/>
        </p:nvSpPr>
        <p:spPr>
          <a:xfrm>
            <a:off x="851250" y="4304250"/>
            <a:ext cx="78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Oswald"/>
                <a:ea typeface="Oswald"/>
                <a:cs typeface="Oswald"/>
                <a:sym typeface="Oswald"/>
              </a:rPr>
              <a:t>Before Skin Segmentation					  After Skin Segmentation</a:t>
            </a:r>
            <a:endParaRPr sz="2000">
              <a:solidFill>
                <a:schemeClr val="dk1"/>
              </a:solidFill>
              <a:latin typeface="Oswald"/>
              <a:ea typeface="Oswald"/>
              <a:cs typeface="Oswald"/>
              <a:sym typeface="Oswald"/>
            </a:endParaRPr>
          </a:p>
        </p:txBody>
      </p:sp>
      <p:sp>
        <p:nvSpPr>
          <p:cNvPr id="234" name="Google Shape;234;p38"/>
          <p:cNvSpPr txBox="1"/>
          <p:nvPr>
            <p:ph type="title"/>
          </p:nvPr>
        </p:nvSpPr>
        <p:spPr>
          <a:xfrm>
            <a:off x="311700" y="181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Sample I</a:t>
            </a:r>
            <a:endParaRPr/>
          </a:p>
        </p:txBody>
      </p:sp>
      <p:sp>
        <p:nvSpPr>
          <p:cNvPr id="235" name="Google Shape;235;p38"/>
          <p:cNvSpPr txBox="1"/>
          <p:nvPr/>
        </p:nvSpPr>
        <p:spPr>
          <a:xfrm>
            <a:off x="3972250" y="2263950"/>
            <a:ext cx="54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Doctor</a:t>
            </a:r>
            <a:endParaRPr sz="2800">
              <a:solidFill>
                <a:schemeClr val="dk1"/>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181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Sample II</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42" name="Google Shape;242;p39"/>
          <p:cNvPicPr preferRelativeResize="0"/>
          <p:nvPr/>
        </p:nvPicPr>
        <p:blipFill>
          <a:blip r:embed="rId3">
            <a:alphaModFix/>
          </a:blip>
          <a:stretch>
            <a:fillRect/>
          </a:stretch>
        </p:blipFill>
        <p:spPr>
          <a:xfrm>
            <a:off x="839821" y="863550"/>
            <a:ext cx="2563562" cy="3416399"/>
          </a:xfrm>
          <a:prstGeom prst="rect">
            <a:avLst/>
          </a:prstGeom>
          <a:noFill/>
          <a:ln>
            <a:noFill/>
          </a:ln>
        </p:spPr>
      </p:pic>
      <p:pic>
        <p:nvPicPr>
          <p:cNvPr id="243" name="Google Shape;243;p39"/>
          <p:cNvPicPr preferRelativeResize="0"/>
          <p:nvPr/>
        </p:nvPicPr>
        <p:blipFill>
          <a:blip r:embed="rId4">
            <a:alphaModFix/>
          </a:blip>
          <a:stretch>
            <a:fillRect/>
          </a:stretch>
        </p:blipFill>
        <p:spPr>
          <a:xfrm>
            <a:off x="5275273" y="863550"/>
            <a:ext cx="2619076" cy="3416399"/>
          </a:xfrm>
          <a:prstGeom prst="rect">
            <a:avLst/>
          </a:prstGeom>
          <a:noFill/>
          <a:ln>
            <a:noFill/>
          </a:ln>
        </p:spPr>
      </p:pic>
      <p:sp>
        <p:nvSpPr>
          <p:cNvPr id="244" name="Google Shape;244;p39"/>
          <p:cNvSpPr txBox="1"/>
          <p:nvPr/>
        </p:nvSpPr>
        <p:spPr>
          <a:xfrm>
            <a:off x="851250" y="4304250"/>
            <a:ext cx="78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Oswald"/>
                <a:ea typeface="Oswald"/>
                <a:cs typeface="Oswald"/>
                <a:sym typeface="Oswald"/>
              </a:rPr>
              <a:t>Before Skin Segmentation					  After Skin Segmentation</a:t>
            </a:r>
            <a:endParaRPr sz="2000">
              <a:solidFill>
                <a:schemeClr val="dk1"/>
              </a:solidFill>
              <a:latin typeface="Oswald"/>
              <a:ea typeface="Oswald"/>
              <a:cs typeface="Oswald"/>
              <a:sym typeface="Oswald"/>
            </a:endParaRPr>
          </a:p>
        </p:txBody>
      </p:sp>
      <p:sp>
        <p:nvSpPr>
          <p:cNvPr id="245" name="Google Shape;245;p39"/>
          <p:cNvSpPr txBox="1"/>
          <p:nvPr/>
        </p:nvSpPr>
        <p:spPr>
          <a:xfrm>
            <a:off x="3802375" y="2263950"/>
            <a:ext cx="54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Snake</a:t>
            </a:r>
            <a:endParaRPr sz="2800">
              <a:solidFill>
                <a:schemeClr val="dk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51" name="Google Shape;251;p40"/>
          <p:cNvSpPr txBox="1"/>
          <p:nvPr/>
        </p:nvSpPr>
        <p:spPr>
          <a:xfrm>
            <a:off x="851250" y="4304250"/>
            <a:ext cx="78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Oswald"/>
                <a:ea typeface="Oswald"/>
                <a:cs typeface="Oswald"/>
                <a:sym typeface="Oswald"/>
              </a:rPr>
              <a:t>Before Skin Segmentation					  After Skin Segmentation</a:t>
            </a:r>
            <a:endParaRPr sz="2000">
              <a:solidFill>
                <a:schemeClr val="dk1"/>
              </a:solidFill>
              <a:latin typeface="Oswald"/>
              <a:ea typeface="Oswald"/>
              <a:cs typeface="Oswald"/>
              <a:sym typeface="Oswald"/>
            </a:endParaRPr>
          </a:p>
        </p:txBody>
      </p:sp>
      <p:sp>
        <p:nvSpPr>
          <p:cNvPr id="252" name="Google Shape;252;p40"/>
          <p:cNvSpPr txBox="1"/>
          <p:nvPr>
            <p:ph type="title"/>
          </p:nvPr>
        </p:nvSpPr>
        <p:spPr>
          <a:xfrm>
            <a:off x="311700" y="181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Sample III</a:t>
            </a:r>
            <a:endParaRPr/>
          </a:p>
        </p:txBody>
      </p:sp>
      <p:pic>
        <p:nvPicPr>
          <p:cNvPr id="253" name="Google Shape;253;p40"/>
          <p:cNvPicPr preferRelativeResize="0"/>
          <p:nvPr/>
        </p:nvPicPr>
        <p:blipFill>
          <a:blip r:embed="rId3">
            <a:alphaModFix/>
          </a:blip>
          <a:stretch>
            <a:fillRect/>
          </a:stretch>
        </p:blipFill>
        <p:spPr>
          <a:xfrm>
            <a:off x="635400" y="1312175"/>
            <a:ext cx="3251025" cy="2433850"/>
          </a:xfrm>
          <a:prstGeom prst="rect">
            <a:avLst/>
          </a:prstGeom>
          <a:noFill/>
          <a:ln>
            <a:noFill/>
          </a:ln>
        </p:spPr>
      </p:pic>
      <p:pic>
        <p:nvPicPr>
          <p:cNvPr id="254" name="Google Shape;254;p40"/>
          <p:cNvPicPr preferRelativeResize="0"/>
          <p:nvPr/>
        </p:nvPicPr>
        <p:blipFill>
          <a:blip r:embed="rId4">
            <a:alphaModFix/>
          </a:blip>
          <a:stretch>
            <a:fillRect/>
          </a:stretch>
        </p:blipFill>
        <p:spPr>
          <a:xfrm>
            <a:off x="5092367" y="1285875"/>
            <a:ext cx="3277809" cy="2460150"/>
          </a:xfrm>
          <a:prstGeom prst="rect">
            <a:avLst/>
          </a:prstGeom>
          <a:noFill/>
          <a:ln>
            <a:noFill/>
          </a:ln>
        </p:spPr>
      </p:pic>
      <p:sp>
        <p:nvSpPr>
          <p:cNvPr id="255" name="Google Shape;255;p40"/>
          <p:cNvSpPr txBox="1"/>
          <p:nvPr/>
        </p:nvSpPr>
        <p:spPr>
          <a:xfrm>
            <a:off x="1769050" y="2263950"/>
            <a:ext cx="543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Oswald"/>
                <a:ea typeface="Oswald"/>
                <a:cs typeface="Oswald"/>
                <a:sym typeface="Oswald"/>
              </a:rPr>
              <a:t>Gun</a:t>
            </a:r>
            <a:endParaRPr sz="2800">
              <a:solidFill>
                <a:schemeClr val="dk1"/>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 Code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Indian Sign Language.</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project ISL(Indian sign language ) recognition is divided mainly into five stages:</a:t>
            </a:r>
            <a:endParaRPr/>
          </a:p>
          <a:p>
            <a:pPr indent="0" lvl="0" marL="0" rtl="0" algn="l">
              <a:spcBef>
                <a:spcPts val="1200"/>
              </a:spcBef>
              <a:spcAft>
                <a:spcPts val="0"/>
              </a:spcAft>
              <a:buNone/>
            </a:pPr>
            <a:r>
              <a:rPr lang="en"/>
              <a:t>1 Selection of Symbols</a:t>
            </a:r>
            <a:endParaRPr/>
          </a:p>
          <a:p>
            <a:pPr indent="0" lvl="0" marL="0" rtl="0" algn="l">
              <a:spcBef>
                <a:spcPts val="1200"/>
              </a:spcBef>
              <a:spcAft>
                <a:spcPts val="0"/>
              </a:spcAft>
              <a:buNone/>
            </a:pPr>
            <a:r>
              <a:rPr lang="en"/>
              <a:t>2 Collection of data set</a:t>
            </a:r>
            <a:endParaRPr/>
          </a:p>
          <a:p>
            <a:pPr indent="0" lvl="0" marL="0" rtl="0" algn="l">
              <a:spcBef>
                <a:spcPts val="1200"/>
              </a:spcBef>
              <a:spcAft>
                <a:spcPts val="0"/>
              </a:spcAft>
              <a:buNone/>
            </a:pPr>
            <a:r>
              <a:rPr lang="en"/>
              <a:t>3 Data processing</a:t>
            </a:r>
            <a:endParaRPr/>
          </a:p>
          <a:p>
            <a:pPr indent="0" lvl="0" marL="0" rtl="0" algn="l">
              <a:spcBef>
                <a:spcPts val="1200"/>
              </a:spcBef>
              <a:spcAft>
                <a:spcPts val="0"/>
              </a:spcAft>
              <a:buNone/>
            </a:pPr>
            <a:r>
              <a:rPr lang="en"/>
              <a:t>4 Training</a:t>
            </a:r>
            <a:endParaRPr/>
          </a:p>
          <a:p>
            <a:pPr indent="0" lvl="0" marL="0" rtl="0" algn="l">
              <a:spcBef>
                <a:spcPts val="1200"/>
              </a:spcBef>
              <a:spcAft>
                <a:spcPts val="1200"/>
              </a:spcAft>
              <a:buNone/>
            </a:pPr>
            <a:r>
              <a:rPr lang="en"/>
              <a:t>5 Recognition of gesture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270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 Code</a:t>
            </a:r>
            <a:endParaRPr/>
          </a:p>
        </p:txBody>
      </p:sp>
      <p:sp>
        <p:nvSpPr>
          <p:cNvPr id="266" name="Google Shape;266;p42"/>
          <p:cNvSpPr txBox="1"/>
          <p:nvPr/>
        </p:nvSpPr>
        <p:spPr>
          <a:xfrm>
            <a:off x="5246550" y="2356200"/>
            <a:ext cx="59253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Oswald"/>
              <a:buAutoNum type="arabicParenR"/>
            </a:pPr>
            <a:r>
              <a:rPr lang="en" sz="2300">
                <a:solidFill>
                  <a:schemeClr val="dk1"/>
                </a:solidFill>
                <a:latin typeface="Oswald"/>
                <a:ea typeface="Oswald"/>
                <a:cs typeface="Oswald"/>
                <a:sym typeface="Oswald"/>
              </a:rPr>
              <a:t>Importing libraries and</a:t>
            </a:r>
            <a:endParaRPr sz="2300">
              <a:solidFill>
                <a:schemeClr val="dk1"/>
              </a:solidFill>
              <a:latin typeface="Oswald"/>
              <a:ea typeface="Oswald"/>
              <a:cs typeface="Oswald"/>
              <a:sym typeface="Oswald"/>
            </a:endParaRPr>
          </a:p>
          <a:p>
            <a:pPr indent="0" lvl="0" marL="457200" rtl="0" algn="l">
              <a:spcBef>
                <a:spcPts val="0"/>
              </a:spcBef>
              <a:spcAft>
                <a:spcPts val="0"/>
              </a:spcAft>
              <a:buNone/>
            </a:pPr>
            <a:r>
              <a:rPr lang="en" sz="2300">
                <a:solidFill>
                  <a:schemeClr val="dk1"/>
                </a:solidFill>
                <a:latin typeface="Oswald"/>
                <a:ea typeface="Oswald"/>
                <a:cs typeface="Oswald"/>
                <a:sym typeface="Oswald"/>
              </a:rPr>
              <a:t>reading the image </a:t>
            </a:r>
            <a:endParaRPr sz="2300">
              <a:solidFill>
                <a:schemeClr val="dk1"/>
              </a:solidFill>
              <a:latin typeface="Oswald"/>
              <a:ea typeface="Oswald"/>
              <a:cs typeface="Oswald"/>
              <a:sym typeface="Oswald"/>
            </a:endParaRPr>
          </a:p>
        </p:txBody>
      </p:sp>
      <p:pic>
        <p:nvPicPr>
          <p:cNvPr id="267" name="Google Shape;267;p42"/>
          <p:cNvPicPr preferRelativeResize="0"/>
          <p:nvPr/>
        </p:nvPicPr>
        <p:blipFill>
          <a:blip r:embed="rId3">
            <a:alphaModFix/>
          </a:blip>
          <a:stretch>
            <a:fillRect/>
          </a:stretch>
        </p:blipFill>
        <p:spPr>
          <a:xfrm>
            <a:off x="152400" y="842850"/>
            <a:ext cx="4733943" cy="4148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151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 Code</a:t>
            </a:r>
            <a:endParaRPr/>
          </a:p>
        </p:txBody>
      </p:sp>
      <p:sp>
        <p:nvSpPr>
          <p:cNvPr id="273" name="Google Shape;273;p43"/>
          <p:cNvSpPr txBox="1"/>
          <p:nvPr/>
        </p:nvSpPr>
        <p:spPr>
          <a:xfrm>
            <a:off x="5661350" y="2356200"/>
            <a:ext cx="5925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Oswald"/>
                <a:ea typeface="Oswald"/>
                <a:cs typeface="Oswald"/>
                <a:sym typeface="Oswald"/>
              </a:rPr>
              <a:t>2)	Image Masking</a:t>
            </a:r>
            <a:endParaRPr sz="2300">
              <a:solidFill>
                <a:schemeClr val="dk1"/>
              </a:solidFill>
              <a:latin typeface="Oswald"/>
              <a:ea typeface="Oswald"/>
              <a:cs typeface="Oswald"/>
              <a:sym typeface="Oswald"/>
            </a:endParaRPr>
          </a:p>
        </p:txBody>
      </p:sp>
      <p:pic>
        <p:nvPicPr>
          <p:cNvPr id="274" name="Google Shape;274;p43"/>
          <p:cNvPicPr preferRelativeResize="0"/>
          <p:nvPr/>
        </p:nvPicPr>
        <p:blipFill>
          <a:blip r:embed="rId3">
            <a:alphaModFix/>
          </a:blip>
          <a:stretch>
            <a:fillRect/>
          </a:stretch>
        </p:blipFill>
        <p:spPr>
          <a:xfrm>
            <a:off x="161546" y="724525"/>
            <a:ext cx="5172574" cy="414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229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 Code</a:t>
            </a:r>
            <a:endParaRPr/>
          </a:p>
        </p:txBody>
      </p:sp>
      <p:sp>
        <p:nvSpPr>
          <p:cNvPr id="280" name="Google Shape;280;p44"/>
          <p:cNvSpPr txBox="1"/>
          <p:nvPr/>
        </p:nvSpPr>
        <p:spPr>
          <a:xfrm>
            <a:off x="5373750" y="2302350"/>
            <a:ext cx="5925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Oswald"/>
                <a:ea typeface="Oswald"/>
                <a:cs typeface="Oswald"/>
                <a:sym typeface="Oswald"/>
              </a:rPr>
              <a:t>3) Rectifying some errors</a:t>
            </a:r>
            <a:endParaRPr sz="2300">
              <a:solidFill>
                <a:schemeClr val="dk1"/>
              </a:solidFill>
              <a:latin typeface="Oswald"/>
              <a:ea typeface="Oswald"/>
              <a:cs typeface="Oswald"/>
              <a:sym typeface="Oswald"/>
            </a:endParaRPr>
          </a:p>
        </p:txBody>
      </p:sp>
      <p:pic>
        <p:nvPicPr>
          <p:cNvPr id="281" name="Google Shape;281;p44"/>
          <p:cNvPicPr preferRelativeResize="0"/>
          <p:nvPr/>
        </p:nvPicPr>
        <p:blipFill>
          <a:blip r:embed="rId3">
            <a:alphaModFix/>
          </a:blip>
          <a:stretch>
            <a:fillRect/>
          </a:stretch>
        </p:blipFill>
        <p:spPr>
          <a:xfrm>
            <a:off x="152400" y="954100"/>
            <a:ext cx="4806099" cy="39478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Skin Segmentation Code</a:t>
            </a:r>
            <a:endParaRPr/>
          </a:p>
        </p:txBody>
      </p:sp>
      <p:sp>
        <p:nvSpPr>
          <p:cNvPr id="287" name="Google Shape;287;p4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400" u="sng">
                <a:solidFill>
                  <a:schemeClr val="dk1"/>
                </a:solidFill>
                <a:latin typeface="Oswald"/>
                <a:ea typeface="Oswald"/>
                <a:cs typeface="Oswald"/>
                <a:sym typeface="Oswald"/>
              </a:rPr>
              <a:t>W</a:t>
            </a:r>
            <a:r>
              <a:rPr lang="en" sz="1400" u="sng">
                <a:solidFill>
                  <a:schemeClr val="dk1"/>
                </a:solidFill>
                <a:latin typeface="Oswald"/>
                <a:ea typeface="Oswald"/>
                <a:cs typeface="Oswald"/>
                <a:sym typeface="Oswald"/>
              </a:rPr>
              <a:t>orking code:</a:t>
            </a:r>
            <a:endParaRPr/>
          </a:p>
          <a:p>
            <a:pPr indent="0" lvl="0" marL="0" rtl="0" algn="ctr">
              <a:spcBef>
                <a:spcPts val="1200"/>
              </a:spcBef>
              <a:spcAft>
                <a:spcPts val="0"/>
              </a:spcAft>
              <a:buNone/>
            </a:pPr>
            <a:r>
              <a:rPr lang="en" u="sng">
                <a:solidFill>
                  <a:schemeClr val="hlink"/>
                </a:solidFill>
                <a:hlinkClick r:id="rId3"/>
              </a:rPr>
              <a:t>https://github.com/abhayishere/Sign-Language-Recognition-Model/blob/main/skin_segmentation.ipyn</a:t>
            </a:r>
            <a:r>
              <a:rPr lang="en" u="sng">
                <a:solidFill>
                  <a:schemeClr val="hlink"/>
                </a:solidFill>
                <a:hlinkClick r:id="rId4"/>
              </a:rPr>
              <a:t>b</a:t>
            </a:r>
            <a:endParaRPr sz="1100" u="sng">
              <a:solidFill>
                <a:srgbClr val="0000FF"/>
              </a:solidFill>
              <a:latin typeface="Arial"/>
              <a:ea typeface="Arial"/>
              <a:cs typeface="Arial"/>
              <a:sym typeface="Arial"/>
            </a:endParaRPr>
          </a:p>
          <a:p>
            <a:pPr indent="0" lvl="0" marL="0" rtl="0" algn="ctr">
              <a:spcBef>
                <a:spcPts val="1200"/>
              </a:spcBef>
              <a:spcAft>
                <a:spcPts val="0"/>
              </a:spcAft>
              <a:buNone/>
            </a:pPr>
            <a:r>
              <a:rPr lang="en" sz="1400" u="sng">
                <a:solidFill>
                  <a:schemeClr val="dk1"/>
                </a:solidFill>
                <a:latin typeface="Oswald"/>
                <a:ea typeface="Oswald"/>
                <a:cs typeface="Oswald"/>
                <a:sym typeface="Oswald"/>
              </a:rPr>
              <a:t>Real time working code:</a:t>
            </a:r>
            <a:endParaRPr sz="1400" u="sng">
              <a:solidFill>
                <a:schemeClr val="dk1"/>
              </a:solidFill>
              <a:latin typeface="Oswald"/>
              <a:ea typeface="Oswald"/>
              <a:cs typeface="Oswald"/>
              <a:sym typeface="Oswald"/>
            </a:endParaRPr>
          </a:p>
          <a:p>
            <a:pPr indent="0" lvl="0" marL="0" rtl="0" algn="ctr">
              <a:spcBef>
                <a:spcPts val="1200"/>
              </a:spcBef>
              <a:spcAft>
                <a:spcPts val="0"/>
              </a:spcAft>
              <a:buNone/>
            </a:pPr>
            <a:r>
              <a:rPr lang="en" u="sng">
                <a:solidFill>
                  <a:schemeClr val="hlink"/>
                </a:solidFill>
                <a:hlinkClick r:id="rId5"/>
              </a:rPr>
              <a:t>https://github.com/nsachin08/opencv/blob/main/Hand.py</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Segmentation on full dataset.</a:t>
            </a:r>
            <a:endParaRPr/>
          </a:p>
        </p:txBody>
      </p:sp>
      <p:sp>
        <p:nvSpPr>
          <p:cNvPr id="293" name="Google Shape;29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Before training the model we had to apply the skin segmentation code over our full dataset.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Segmentation on full dataset.</a:t>
            </a:r>
            <a:endParaRPr/>
          </a:p>
        </p:txBody>
      </p:sp>
      <p:sp>
        <p:nvSpPr>
          <p:cNvPr id="299" name="Google Shape;29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training the model we had to apply the skin segmentation code over our full dataset.</a:t>
            </a:r>
            <a:endParaRPr/>
          </a:p>
          <a:p>
            <a:pPr indent="0" lvl="0" marL="0" rtl="0" algn="l">
              <a:spcBef>
                <a:spcPts val="1200"/>
              </a:spcBef>
              <a:spcAft>
                <a:spcPts val="1200"/>
              </a:spcAft>
              <a:buNone/>
            </a:pPr>
            <a:r>
              <a:rPr lang="en"/>
              <a:t>Which we were not able to because of the following difficulties.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Segmentation on full dataset.</a:t>
            </a:r>
            <a:endParaRPr/>
          </a:p>
        </p:txBody>
      </p:sp>
      <p:sp>
        <p:nvSpPr>
          <p:cNvPr id="305" name="Google Shape;305;p48"/>
          <p:cNvSpPr txBox="1"/>
          <p:nvPr>
            <p:ph idx="1" type="body"/>
          </p:nvPr>
        </p:nvSpPr>
        <p:spPr>
          <a:xfrm>
            <a:off x="311700" y="1131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training the model we need to apply the skin segmentation code over our full dataset.</a:t>
            </a:r>
            <a:endParaRPr/>
          </a:p>
          <a:p>
            <a:pPr indent="0" lvl="0" marL="0" rtl="0" algn="l">
              <a:spcBef>
                <a:spcPts val="1200"/>
              </a:spcBef>
              <a:spcAft>
                <a:spcPts val="0"/>
              </a:spcAft>
              <a:buNone/>
            </a:pPr>
            <a:r>
              <a:rPr lang="en"/>
              <a:t>Which we were not able to because of the following difficulties.</a:t>
            </a:r>
            <a:endParaRPr/>
          </a:p>
          <a:p>
            <a:pPr indent="-342900" lvl="0" marL="457200" rtl="0" algn="l">
              <a:spcBef>
                <a:spcPts val="1200"/>
              </a:spcBef>
              <a:spcAft>
                <a:spcPts val="0"/>
              </a:spcAft>
              <a:buSzPts val="1800"/>
              <a:buAutoNum type="arabicParenR"/>
            </a:pPr>
            <a:r>
              <a:rPr lang="en"/>
              <a:t>The limitations of free version of Google Colab.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Segmentation on full dataset.</a:t>
            </a:r>
            <a:endParaRPr/>
          </a:p>
        </p:txBody>
      </p:sp>
      <p:sp>
        <p:nvSpPr>
          <p:cNvPr id="311" name="Google Shape;311;p49"/>
          <p:cNvSpPr txBox="1"/>
          <p:nvPr>
            <p:ph idx="1" type="body"/>
          </p:nvPr>
        </p:nvSpPr>
        <p:spPr>
          <a:xfrm>
            <a:off x="311700" y="1265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training the model we need to apply the skin segmentation code over our full dataset.</a:t>
            </a:r>
            <a:endParaRPr/>
          </a:p>
          <a:p>
            <a:pPr indent="0" lvl="0" marL="0" rtl="0" algn="l">
              <a:spcBef>
                <a:spcPts val="1200"/>
              </a:spcBef>
              <a:spcAft>
                <a:spcPts val="0"/>
              </a:spcAft>
              <a:buNone/>
            </a:pPr>
            <a:r>
              <a:rPr lang="en"/>
              <a:t>Which we were not able to because of the following difficulties.</a:t>
            </a:r>
            <a:endParaRPr/>
          </a:p>
          <a:p>
            <a:pPr indent="-342900" lvl="0" marL="457200" rtl="0" algn="l">
              <a:spcBef>
                <a:spcPts val="1200"/>
              </a:spcBef>
              <a:spcAft>
                <a:spcPts val="0"/>
              </a:spcAft>
              <a:buSzPts val="1800"/>
              <a:buAutoNum type="arabicParenR"/>
            </a:pPr>
            <a:r>
              <a:rPr lang="en"/>
              <a:t>The limitations of free version of Google Colab.</a:t>
            </a:r>
            <a:endParaRPr/>
          </a:p>
          <a:p>
            <a:pPr indent="-342900" lvl="0" marL="457200" rtl="0" algn="l">
              <a:spcBef>
                <a:spcPts val="0"/>
              </a:spcBef>
              <a:spcAft>
                <a:spcPts val="0"/>
              </a:spcAft>
              <a:buSzPts val="1800"/>
              <a:buAutoNum type="arabicParenR"/>
            </a:pPr>
            <a:r>
              <a:rPr lang="en"/>
              <a:t>Our dataset has more than 5000 images, so by doing the math it will take more than 83 hours to do complete segmentation in the free version of google colab.</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of This semester</a:t>
            </a:r>
            <a:endParaRPr/>
          </a:p>
        </p:txBody>
      </p:sp>
      <p:sp>
        <p:nvSpPr>
          <p:cNvPr id="317" name="Google Shape;31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has been done: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of This semester</a:t>
            </a:r>
            <a:endParaRPr/>
          </a:p>
        </p:txBody>
      </p:sp>
      <p:sp>
        <p:nvSpPr>
          <p:cNvPr id="323" name="Google Shape;32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has been done:</a:t>
            </a:r>
            <a:endParaRPr/>
          </a:p>
          <a:p>
            <a:pPr indent="0" lvl="0" marL="0" rtl="0" algn="l">
              <a:spcBef>
                <a:spcPts val="1200"/>
              </a:spcBef>
              <a:spcAft>
                <a:spcPts val="1200"/>
              </a:spcAft>
              <a:buNone/>
            </a:pPr>
            <a:r>
              <a:rPr lang="en"/>
              <a:t>1&gt; Signwise dataset is labelled and ready for segmentation and further processing.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1195725" y="684500"/>
            <a:ext cx="6274375" cy="4356825"/>
          </a:xfrm>
          <a:prstGeom prst="rect">
            <a:avLst/>
          </a:prstGeom>
          <a:noFill/>
          <a:ln>
            <a:noFill/>
          </a:ln>
        </p:spPr>
      </p:pic>
      <p:sp>
        <p:nvSpPr>
          <p:cNvPr id="79" name="Google Shape;79;p16"/>
          <p:cNvSpPr txBox="1"/>
          <p:nvPr/>
        </p:nvSpPr>
        <p:spPr>
          <a:xfrm>
            <a:off x="2743900" y="145700"/>
            <a:ext cx="4955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Oswald"/>
                <a:ea typeface="Oswald"/>
                <a:cs typeface="Oswald"/>
                <a:sym typeface="Oswald"/>
              </a:rPr>
              <a:t>Overview of our project</a:t>
            </a:r>
            <a:endParaRPr sz="2300">
              <a:solidFill>
                <a:schemeClr val="dk1"/>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of This semester</a:t>
            </a:r>
            <a:endParaRPr/>
          </a:p>
        </p:txBody>
      </p:sp>
      <p:sp>
        <p:nvSpPr>
          <p:cNvPr id="329" name="Google Shape;32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has been done:</a:t>
            </a:r>
            <a:endParaRPr/>
          </a:p>
          <a:p>
            <a:pPr indent="0" lvl="0" marL="0" rtl="0" algn="l">
              <a:spcBef>
                <a:spcPts val="1200"/>
              </a:spcBef>
              <a:spcAft>
                <a:spcPts val="0"/>
              </a:spcAft>
              <a:buNone/>
            </a:pPr>
            <a:r>
              <a:rPr lang="en"/>
              <a:t>1&gt; Signwise dataset is labelled and ready for segmentation and further processing.</a:t>
            </a:r>
            <a:endParaRPr/>
          </a:p>
          <a:p>
            <a:pPr indent="0" lvl="0" marL="0" rtl="0" algn="l">
              <a:spcBef>
                <a:spcPts val="1200"/>
              </a:spcBef>
              <a:spcAft>
                <a:spcPts val="1200"/>
              </a:spcAft>
              <a:buNone/>
            </a:pPr>
            <a:r>
              <a:rPr lang="en"/>
              <a:t>2&gt; Dataset of 83 symbols ( about 5100 images ) are collected completely.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of This semester</a:t>
            </a:r>
            <a:endParaRPr/>
          </a:p>
        </p:txBody>
      </p:sp>
      <p:sp>
        <p:nvSpPr>
          <p:cNvPr id="335" name="Google Shape;33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has been done:</a:t>
            </a:r>
            <a:endParaRPr/>
          </a:p>
          <a:p>
            <a:pPr indent="0" lvl="0" marL="0" rtl="0" algn="l">
              <a:spcBef>
                <a:spcPts val="1200"/>
              </a:spcBef>
              <a:spcAft>
                <a:spcPts val="0"/>
              </a:spcAft>
              <a:buNone/>
            </a:pPr>
            <a:r>
              <a:rPr lang="en"/>
              <a:t>1&gt; Signwise dataset is labelled and ready for segmentation and further processing.</a:t>
            </a:r>
            <a:endParaRPr/>
          </a:p>
          <a:p>
            <a:pPr indent="0" lvl="0" marL="0" rtl="0" algn="l">
              <a:spcBef>
                <a:spcPts val="1200"/>
              </a:spcBef>
              <a:spcAft>
                <a:spcPts val="0"/>
              </a:spcAft>
              <a:buNone/>
            </a:pPr>
            <a:r>
              <a:rPr lang="en"/>
              <a:t>2&gt; Dataset of 83 symbols ( about 5100 images ) are collected completely.</a:t>
            </a:r>
            <a:endParaRPr/>
          </a:p>
          <a:p>
            <a:pPr indent="0" lvl="0" marL="0" rtl="0" algn="l">
              <a:spcBef>
                <a:spcPts val="1200"/>
              </a:spcBef>
              <a:spcAft>
                <a:spcPts val="1200"/>
              </a:spcAft>
              <a:buNone/>
            </a:pPr>
            <a:r>
              <a:rPr lang="en"/>
              <a:t>3&gt; Programming for segmentation is done and tested.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of This semester</a:t>
            </a:r>
            <a:endParaRPr/>
          </a:p>
        </p:txBody>
      </p:sp>
      <p:sp>
        <p:nvSpPr>
          <p:cNvPr id="341" name="Google Shape;34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has been done:</a:t>
            </a:r>
            <a:endParaRPr/>
          </a:p>
          <a:p>
            <a:pPr indent="0" lvl="0" marL="0" rtl="0" algn="l">
              <a:spcBef>
                <a:spcPts val="1200"/>
              </a:spcBef>
              <a:spcAft>
                <a:spcPts val="0"/>
              </a:spcAft>
              <a:buNone/>
            </a:pPr>
            <a:r>
              <a:rPr lang="en"/>
              <a:t>1&gt; Signwise dataset is labelled and ready for segmentation and further processing.</a:t>
            </a:r>
            <a:endParaRPr/>
          </a:p>
          <a:p>
            <a:pPr indent="0" lvl="0" marL="0" rtl="0" algn="l">
              <a:spcBef>
                <a:spcPts val="1200"/>
              </a:spcBef>
              <a:spcAft>
                <a:spcPts val="0"/>
              </a:spcAft>
              <a:buNone/>
            </a:pPr>
            <a:r>
              <a:rPr lang="en"/>
              <a:t>2&gt; Dataset of 83 symbols ( about 5100 images ) are collected completely.</a:t>
            </a:r>
            <a:endParaRPr/>
          </a:p>
          <a:p>
            <a:pPr indent="0" lvl="0" marL="0" rtl="0" algn="l">
              <a:spcBef>
                <a:spcPts val="1200"/>
              </a:spcBef>
              <a:spcAft>
                <a:spcPts val="0"/>
              </a:spcAft>
              <a:buNone/>
            </a:pPr>
            <a:r>
              <a:rPr lang="en"/>
              <a:t>3&gt; Programming for segmentation is done and tested.</a:t>
            </a:r>
            <a:endParaRPr/>
          </a:p>
          <a:p>
            <a:pPr indent="0" lvl="0" marL="0" rtl="0" algn="l">
              <a:spcBef>
                <a:spcPts val="1200"/>
              </a:spcBef>
              <a:spcAft>
                <a:spcPts val="1200"/>
              </a:spcAft>
              <a:buNone/>
            </a:pPr>
            <a:r>
              <a:rPr lang="en"/>
              <a:t>4&gt; Learning phase ( for this particular project ) is almost completed for all the members.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Contribution:</a:t>
            </a:r>
            <a:endParaRPr/>
          </a:p>
          <a:p>
            <a:pPr indent="0" lvl="0" marL="0" rtl="0" algn="l">
              <a:spcBef>
                <a:spcPts val="0"/>
              </a:spcBef>
              <a:spcAft>
                <a:spcPts val="0"/>
              </a:spcAft>
              <a:buNone/>
            </a:pPr>
            <a:r>
              <a:t/>
            </a:r>
            <a:endParaRPr/>
          </a:p>
        </p:txBody>
      </p:sp>
      <p:sp>
        <p:nvSpPr>
          <p:cNvPr id="347" name="Google Shape;347;p55"/>
          <p:cNvSpPr txBox="1"/>
          <p:nvPr>
            <p:ph idx="1" type="body"/>
          </p:nvPr>
        </p:nvSpPr>
        <p:spPr>
          <a:xfrm>
            <a:off x="182400" y="1152475"/>
            <a:ext cx="8915400" cy="3723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 u="sng"/>
              <a:t>Chandan Kumar</a:t>
            </a:r>
            <a:r>
              <a:rPr lang="en"/>
              <a:t>: Collected 800+ images for our dataset, and sorting of data along with preparation of project reports.</a:t>
            </a:r>
            <a:endParaRPr/>
          </a:p>
          <a:p>
            <a:pPr indent="0" lvl="0" marL="0" rtl="0" algn="just">
              <a:spcBef>
                <a:spcPts val="1200"/>
              </a:spcBef>
              <a:spcAft>
                <a:spcPts val="0"/>
              </a:spcAft>
              <a:buNone/>
            </a:pPr>
            <a:r>
              <a:rPr lang="en" u="sng"/>
              <a:t>Anant Kumar</a:t>
            </a:r>
            <a:r>
              <a:rPr lang="en"/>
              <a:t>: Collected 800+ images for our dataset, and sorting, merging of data along with preparations of project reports and skin segmentation.</a:t>
            </a:r>
            <a:endParaRPr/>
          </a:p>
          <a:p>
            <a:pPr indent="0" lvl="0" marL="0" rtl="0" algn="just">
              <a:spcBef>
                <a:spcPts val="1200"/>
              </a:spcBef>
              <a:spcAft>
                <a:spcPts val="0"/>
              </a:spcAft>
              <a:buNone/>
            </a:pPr>
            <a:r>
              <a:rPr lang="en" u="sng"/>
              <a:t>Sachin Naik</a:t>
            </a:r>
            <a:r>
              <a:rPr lang="en"/>
              <a:t>: Learned and implemented skin segmentation in real time using OpenCV, also collected 800+images for our dataset.</a:t>
            </a:r>
            <a:endParaRPr/>
          </a:p>
          <a:p>
            <a:pPr indent="0" lvl="0" marL="0" rtl="0" algn="just">
              <a:spcBef>
                <a:spcPts val="1200"/>
              </a:spcBef>
              <a:spcAft>
                <a:spcPts val="0"/>
              </a:spcAft>
              <a:buNone/>
            </a:pPr>
            <a:r>
              <a:rPr lang="en" u="sng"/>
              <a:t>Balwant Yadav</a:t>
            </a:r>
            <a:r>
              <a:rPr lang="en"/>
              <a:t>: Labelling of our sign language dataset, also collected 800+images for our dataset along with preparation of presentations.</a:t>
            </a:r>
            <a:endParaRPr/>
          </a:p>
          <a:p>
            <a:pPr indent="0" lvl="0" marL="0" rtl="0" algn="just">
              <a:spcBef>
                <a:spcPts val="1200"/>
              </a:spcBef>
              <a:spcAft>
                <a:spcPts val="0"/>
              </a:spcAft>
              <a:buNone/>
            </a:pPr>
            <a:r>
              <a:rPr lang="en" u="sng"/>
              <a:t>Abhay Yadav</a:t>
            </a:r>
            <a:r>
              <a:rPr lang="en"/>
              <a:t>: Learned and implemented skin segmentation using OpenCV and started building sign language classification model using tensorflow, also collected 800+images for our dataset.</a:t>
            </a:r>
            <a:endParaRPr/>
          </a:p>
          <a:p>
            <a:pPr indent="0" lvl="0" marL="0" rtl="0" algn="just">
              <a:spcBef>
                <a:spcPts val="1200"/>
              </a:spcBef>
              <a:spcAft>
                <a:spcPts val="1200"/>
              </a:spcAft>
              <a:buNone/>
            </a:pPr>
            <a:r>
              <a:rPr lang="en" u="sng"/>
              <a:t>Anshul Sharma</a:t>
            </a:r>
            <a:r>
              <a:rPr lang="en"/>
              <a:t>: Selection of 83 static symbols for our dataset from Indian sign language , Collected 800+ images for our dataset and learned image segmentation by watershed algorithm using OpenCV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53" name="Google Shape;353;p56"/>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457200" lvl="0" marL="1371600" rtl="0" algn="l">
              <a:spcBef>
                <a:spcPts val="0"/>
              </a:spcBef>
              <a:spcAft>
                <a:spcPts val="1200"/>
              </a:spcAft>
              <a:buNone/>
            </a:pPr>
            <a:r>
              <a:rPr lang="en" sz="6500"/>
              <a:t>Thank You</a:t>
            </a:r>
            <a:endParaRPr sz="6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Next Semester: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Next Semester:</a:t>
            </a:r>
            <a:endParaRPr/>
          </a:p>
        </p:txBody>
      </p:sp>
      <p:sp>
        <p:nvSpPr>
          <p:cNvPr id="364" name="Google Shape;364;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Complete segmentation of our sign language training dataset.</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Next Semester:</a:t>
            </a:r>
            <a:endParaRPr/>
          </a:p>
        </p:txBody>
      </p:sp>
      <p:sp>
        <p:nvSpPr>
          <p:cNvPr id="370" name="Google Shape;370;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Complete segmentation of our sign language training dataset.</a:t>
            </a:r>
            <a:endParaRPr sz="2000"/>
          </a:p>
          <a:p>
            <a:pPr indent="-355600" lvl="0" marL="457200" rtl="0" algn="l">
              <a:spcBef>
                <a:spcPts val="0"/>
              </a:spcBef>
              <a:spcAft>
                <a:spcPts val="0"/>
              </a:spcAft>
              <a:buSzPts val="2000"/>
              <a:buAutoNum type="arabicPeriod"/>
            </a:pPr>
            <a:r>
              <a:rPr lang="en" sz="2000"/>
              <a:t>Start building our Image Classification model via fine tuning with the EfficientNetB0.</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Next Semester:</a:t>
            </a:r>
            <a:endParaRPr/>
          </a:p>
        </p:txBody>
      </p:sp>
      <p:sp>
        <p:nvSpPr>
          <p:cNvPr id="376" name="Google Shape;37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Complete segmentation of our sign language training dataset.</a:t>
            </a:r>
            <a:endParaRPr sz="2000"/>
          </a:p>
          <a:p>
            <a:pPr indent="-355600" lvl="0" marL="457200" rtl="0" algn="l">
              <a:spcBef>
                <a:spcPts val="0"/>
              </a:spcBef>
              <a:spcAft>
                <a:spcPts val="0"/>
              </a:spcAft>
              <a:buSzPts val="2000"/>
              <a:buAutoNum type="arabicPeriod"/>
            </a:pPr>
            <a:r>
              <a:rPr lang="en" sz="2000"/>
              <a:t>Start building our Image Classification model via fine tuning with the EfficientNetB0.</a:t>
            </a:r>
            <a:endParaRPr sz="2000"/>
          </a:p>
          <a:p>
            <a:pPr indent="-330200" lvl="1" marL="914400" rtl="0" algn="l">
              <a:lnSpc>
                <a:spcPct val="150000"/>
              </a:lnSpc>
              <a:spcBef>
                <a:spcPts val="0"/>
              </a:spcBef>
              <a:spcAft>
                <a:spcPts val="0"/>
              </a:spcAft>
              <a:buSzPts val="1600"/>
              <a:buAutoNum type="alphaLcPeriod"/>
            </a:pPr>
            <a:r>
              <a:rPr lang="en" sz="1600"/>
              <a:t>Loading the data into Google Colab</a:t>
            </a:r>
            <a:endParaRPr sz="1600"/>
          </a:p>
          <a:p>
            <a:pPr indent="-330200" lvl="1" marL="914400" rtl="0" algn="l">
              <a:lnSpc>
                <a:spcPct val="150000"/>
              </a:lnSpc>
              <a:spcBef>
                <a:spcPts val="0"/>
              </a:spcBef>
              <a:spcAft>
                <a:spcPts val="0"/>
              </a:spcAft>
              <a:buSzPts val="1600"/>
              <a:buAutoNum type="alphaLcPeriod"/>
            </a:pPr>
            <a:r>
              <a:rPr lang="en" sz="1600"/>
              <a:t>Dividing the dataset into training and testing dataset of 4:1 ratio.</a:t>
            </a:r>
            <a:endParaRPr sz="1600"/>
          </a:p>
          <a:p>
            <a:pPr indent="-330200" lvl="1" marL="914400" rtl="0" algn="l">
              <a:lnSpc>
                <a:spcPct val="150000"/>
              </a:lnSpc>
              <a:spcBef>
                <a:spcPts val="0"/>
              </a:spcBef>
              <a:spcAft>
                <a:spcPts val="0"/>
              </a:spcAft>
              <a:buSzPts val="1600"/>
              <a:buAutoNum type="alphaLcPeriod"/>
            </a:pPr>
            <a:r>
              <a:rPr lang="en" sz="1600"/>
              <a:t>Normalization of our dataset </a:t>
            </a:r>
            <a:endParaRPr sz="1600"/>
          </a:p>
          <a:p>
            <a:pPr indent="-330200" lvl="1" marL="914400" rtl="0" algn="l">
              <a:lnSpc>
                <a:spcPct val="150000"/>
              </a:lnSpc>
              <a:spcBef>
                <a:spcPts val="0"/>
              </a:spcBef>
              <a:spcAft>
                <a:spcPts val="0"/>
              </a:spcAft>
              <a:buSzPts val="1600"/>
              <a:buAutoNum type="alphaLcPeriod"/>
            </a:pPr>
            <a:r>
              <a:rPr lang="en" sz="1600"/>
              <a:t>Batching of our dataset</a:t>
            </a:r>
            <a:endParaRPr sz="1600"/>
          </a:p>
          <a:p>
            <a:pPr indent="-330200" lvl="1" marL="914400" rtl="0" algn="l">
              <a:lnSpc>
                <a:spcPct val="150000"/>
              </a:lnSpc>
              <a:spcBef>
                <a:spcPts val="0"/>
              </a:spcBef>
              <a:spcAft>
                <a:spcPts val="0"/>
              </a:spcAft>
              <a:buSzPts val="1600"/>
              <a:buAutoNum type="alphaLcPeriod"/>
            </a:pPr>
            <a:r>
              <a:rPr lang="en" sz="1600"/>
              <a:t>Training our data with the help of EfficientNetB0 using Transfer Learning.</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Final Sign language Recognition model</a:t>
            </a:r>
            <a:endParaRPr/>
          </a:p>
        </p:txBody>
      </p:sp>
      <p:sp>
        <p:nvSpPr>
          <p:cNvPr id="382" name="Google Shape;38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Along with our Segmentation we were also trying to build our sign language recognition model since past week, which is currently under work in progress.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Work in progress tensorflow code for the model:</a:t>
            </a:r>
            <a:endParaRPr/>
          </a:p>
          <a:p>
            <a:pPr indent="0" lvl="0" marL="0" rtl="0" algn="l">
              <a:spcBef>
                <a:spcPts val="1200"/>
              </a:spcBef>
              <a:spcAft>
                <a:spcPts val="0"/>
              </a:spcAft>
              <a:buNone/>
            </a:pPr>
            <a:r>
              <a:rPr lang="en" u="sng">
                <a:solidFill>
                  <a:schemeClr val="hlink"/>
                </a:solidFill>
                <a:hlinkClick r:id="rId3"/>
              </a:rPr>
              <a:t>https://github.com/abhayishere/Sign-Language-Recognition-Model</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Selection of Symbols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of all we choose 83 symbols according to the ISL. The word we choose is used in daily life. The list of symbols we have selected for this project are listed in the below docs link. </a:t>
            </a:r>
            <a:endParaRPr/>
          </a:p>
          <a:p>
            <a:pPr indent="0" lvl="0" marL="0" rtl="0" algn="l">
              <a:spcBef>
                <a:spcPts val="1200"/>
              </a:spcBef>
              <a:spcAft>
                <a:spcPts val="0"/>
              </a:spcAft>
              <a:buNone/>
            </a:pPr>
            <a:r>
              <a:rPr lang="en"/>
              <a:t>Link- </a:t>
            </a:r>
            <a:r>
              <a:rPr lang="en" u="sng">
                <a:solidFill>
                  <a:schemeClr val="hlink"/>
                </a:solidFill>
                <a:hlinkClick r:id="rId3"/>
              </a:rPr>
              <a:t>https://docs.google.com/document/d/1hOa80f_Vfl4ukaVDBfETfqPw7ZnnNqGi1mSjZQ3ILx4/edit?usp=sharing</a:t>
            </a:r>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311700" y="116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Why EfficientNet Model?</a:t>
            </a:r>
            <a:endParaRPr/>
          </a:p>
        </p:txBody>
      </p:sp>
      <p:pic>
        <p:nvPicPr>
          <p:cNvPr id="388" name="Google Shape;388;p62"/>
          <p:cNvPicPr preferRelativeResize="0"/>
          <p:nvPr/>
        </p:nvPicPr>
        <p:blipFill>
          <a:blip r:embed="rId3">
            <a:alphaModFix/>
          </a:blip>
          <a:stretch>
            <a:fillRect/>
          </a:stretch>
        </p:blipFill>
        <p:spPr>
          <a:xfrm>
            <a:off x="130300" y="1039725"/>
            <a:ext cx="5027000" cy="3925925"/>
          </a:xfrm>
          <a:prstGeom prst="rect">
            <a:avLst/>
          </a:prstGeom>
          <a:noFill/>
          <a:ln>
            <a:noFill/>
          </a:ln>
        </p:spPr>
      </p:pic>
      <p:sp>
        <p:nvSpPr>
          <p:cNvPr id="389" name="Google Shape;389;p62"/>
          <p:cNvSpPr txBox="1"/>
          <p:nvPr/>
        </p:nvSpPr>
        <p:spPr>
          <a:xfrm>
            <a:off x="5157300" y="1804200"/>
            <a:ext cx="3897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These are some of the classification models, and we </a:t>
            </a:r>
            <a:r>
              <a:rPr lang="en" sz="1800">
                <a:solidFill>
                  <a:schemeClr val="dk1"/>
                </a:solidFill>
                <a:latin typeface="Oswald"/>
                <a:ea typeface="Oswald"/>
                <a:cs typeface="Oswald"/>
                <a:sym typeface="Oswald"/>
              </a:rPr>
              <a:t>c</a:t>
            </a:r>
            <a:r>
              <a:rPr lang="en" sz="1800">
                <a:solidFill>
                  <a:schemeClr val="dk1"/>
                </a:solidFill>
                <a:latin typeface="Oswald"/>
                <a:ea typeface="Oswald"/>
                <a:cs typeface="Oswald"/>
                <a:sym typeface="Oswald"/>
              </a:rPr>
              <a:t>hoose EfficientNet-B0 over EfficientNet-B7 because EfficientNet-B0 has only 237 layers whereas EfficientNet-B7 has 813 layers. As we are </a:t>
            </a:r>
            <a:r>
              <a:rPr lang="en" sz="1800">
                <a:solidFill>
                  <a:schemeClr val="dk1"/>
                </a:solidFill>
                <a:latin typeface="Oswald"/>
                <a:ea typeface="Oswald"/>
                <a:cs typeface="Oswald"/>
                <a:sym typeface="Oswald"/>
              </a:rPr>
              <a:t>already</a:t>
            </a:r>
            <a:r>
              <a:rPr lang="en" sz="1800">
                <a:solidFill>
                  <a:schemeClr val="dk1"/>
                </a:solidFill>
                <a:latin typeface="Oswald"/>
                <a:ea typeface="Oswald"/>
                <a:cs typeface="Oswald"/>
                <a:sym typeface="Oswald"/>
              </a:rPr>
              <a:t> </a:t>
            </a:r>
            <a:r>
              <a:rPr lang="en" sz="1800">
                <a:solidFill>
                  <a:schemeClr val="dk1"/>
                </a:solidFill>
                <a:latin typeface="Oswald"/>
                <a:ea typeface="Oswald"/>
                <a:cs typeface="Oswald"/>
                <a:sym typeface="Oswald"/>
              </a:rPr>
              <a:t>s</a:t>
            </a:r>
            <a:r>
              <a:rPr lang="en" sz="1800">
                <a:solidFill>
                  <a:schemeClr val="dk1"/>
                </a:solidFill>
                <a:latin typeface="Oswald"/>
                <a:ea typeface="Oswald"/>
                <a:cs typeface="Oswald"/>
                <a:sym typeface="Oswald"/>
              </a:rPr>
              <a:t>uffering from time constraints, firstly we will try </a:t>
            </a:r>
            <a:r>
              <a:rPr lang="en" sz="1800">
                <a:solidFill>
                  <a:schemeClr val="dk1"/>
                </a:solidFill>
                <a:latin typeface="Oswald"/>
                <a:ea typeface="Oswald"/>
                <a:cs typeface="Oswald"/>
                <a:sym typeface="Oswald"/>
              </a:rPr>
              <a:t>t</a:t>
            </a:r>
            <a:r>
              <a:rPr lang="en" sz="1800">
                <a:solidFill>
                  <a:schemeClr val="dk1"/>
                </a:solidFill>
                <a:latin typeface="Oswald"/>
                <a:ea typeface="Oswald"/>
                <a:cs typeface="Oswald"/>
                <a:sym typeface="Oswald"/>
              </a:rPr>
              <a:t>o train our model on B0 than in order to enhance our </a:t>
            </a:r>
            <a:r>
              <a:rPr lang="en" sz="1800">
                <a:solidFill>
                  <a:schemeClr val="dk1"/>
                </a:solidFill>
                <a:latin typeface="Oswald"/>
                <a:ea typeface="Oswald"/>
                <a:cs typeface="Oswald"/>
                <a:sym typeface="Oswald"/>
              </a:rPr>
              <a:t>r</a:t>
            </a:r>
            <a:r>
              <a:rPr lang="en" sz="1800">
                <a:solidFill>
                  <a:schemeClr val="dk1"/>
                </a:solidFill>
                <a:latin typeface="Oswald"/>
                <a:ea typeface="Oswald"/>
                <a:cs typeface="Oswald"/>
                <a:sym typeface="Oswald"/>
              </a:rPr>
              <a:t>ecognition model we can try to train on EfficientNetB7.</a:t>
            </a:r>
            <a:endParaRPr sz="1800">
              <a:solidFill>
                <a:schemeClr val="dk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Collection of data set</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Secondly we have to collect a raw data set of about 5200 images for the selected 83 signs of the indian sign language on our own i.e. about 62 images for all the symbols we have chosen. These 83 symbols are not selected as random but we carefully chose those words which we use in our everyday life from the website of Indian sign language </a:t>
            </a:r>
            <a:r>
              <a:rPr lang="en"/>
              <a:t>research</a:t>
            </a:r>
            <a:r>
              <a:rPr lang="en"/>
              <a:t> and training centre.</a:t>
            </a:r>
            <a:endParaRPr/>
          </a:p>
          <a:p>
            <a:pPr indent="0" lvl="0" marL="0" rtl="0" algn="l">
              <a:spcBef>
                <a:spcPts val="1200"/>
              </a:spcBef>
              <a:spcAft>
                <a:spcPts val="0"/>
              </a:spcAft>
              <a:buNone/>
            </a:pPr>
            <a:r>
              <a:rPr lang="en"/>
              <a:t>Link: </a:t>
            </a:r>
            <a:r>
              <a:rPr lang="en" u="sng">
                <a:solidFill>
                  <a:schemeClr val="hlink"/>
                </a:solidFill>
                <a:hlinkClick r:id="rId3"/>
              </a:rPr>
              <a:t>http://www.islrtc.nic.in/</a:t>
            </a:r>
            <a:endParaRPr/>
          </a:p>
          <a:p>
            <a:pPr indent="0" lvl="0" marL="0" rtl="0" algn="l">
              <a:spcBef>
                <a:spcPts val="1200"/>
              </a:spcBef>
              <a:spcAft>
                <a:spcPts val="1200"/>
              </a:spcAft>
              <a:buNone/>
            </a:pPr>
            <a:r>
              <a:rPr lang="en"/>
              <a:t>Everyday terms dictionary : </a:t>
            </a:r>
            <a:r>
              <a:rPr lang="en" u="sng">
                <a:solidFill>
                  <a:schemeClr val="hlink"/>
                </a:solidFill>
                <a:hlinkClick r:id="rId4"/>
              </a:rPr>
              <a:t>https://drive.google.com/drive/folders/1fAruK7eS-SexL6SOPIrWsEqsnGq4AT9i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96200"/>
            <a:ext cx="85206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People from which we took our data set ( ‘tongue and burger symbol presented by them ,as it was the only symbol where face is visible!)</a:t>
            </a:r>
            <a:endParaRPr sz="2600"/>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311700" y="1131637"/>
            <a:ext cx="1470828" cy="1103113"/>
          </a:xfrm>
          <a:prstGeom prst="rect">
            <a:avLst/>
          </a:prstGeom>
          <a:noFill/>
          <a:ln>
            <a:noFill/>
          </a:ln>
        </p:spPr>
      </p:pic>
      <p:pic>
        <p:nvPicPr>
          <p:cNvPr id="99" name="Google Shape;99;p19"/>
          <p:cNvPicPr preferRelativeResize="0"/>
          <p:nvPr/>
        </p:nvPicPr>
        <p:blipFill>
          <a:blip r:embed="rId4">
            <a:alphaModFix/>
          </a:blip>
          <a:stretch>
            <a:fillRect/>
          </a:stretch>
        </p:blipFill>
        <p:spPr>
          <a:xfrm>
            <a:off x="1782525" y="1117625"/>
            <a:ext cx="1189924" cy="1103130"/>
          </a:xfrm>
          <a:prstGeom prst="rect">
            <a:avLst/>
          </a:prstGeom>
          <a:noFill/>
          <a:ln>
            <a:noFill/>
          </a:ln>
        </p:spPr>
      </p:pic>
      <p:pic>
        <p:nvPicPr>
          <p:cNvPr id="100" name="Google Shape;100;p19"/>
          <p:cNvPicPr preferRelativeResize="0"/>
          <p:nvPr/>
        </p:nvPicPr>
        <p:blipFill>
          <a:blip r:embed="rId5">
            <a:alphaModFix/>
          </a:blip>
          <a:stretch>
            <a:fillRect/>
          </a:stretch>
        </p:blipFill>
        <p:spPr>
          <a:xfrm>
            <a:off x="2985874" y="1152500"/>
            <a:ext cx="1470828" cy="1103124"/>
          </a:xfrm>
          <a:prstGeom prst="rect">
            <a:avLst/>
          </a:prstGeom>
          <a:noFill/>
          <a:ln>
            <a:noFill/>
          </a:ln>
        </p:spPr>
      </p:pic>
      <p:pic>
        <p:nvPicPr>
          <p:cNvPr id="101" name="Google Shape;101;p19"/>
          <p:cNvPicPr preferRelativeResize="0"/>
          <p:nvPr/>
        </p:nvPicPr>
        <p:blipFill>
          <a:blip r:embed="rId6">
            <a:alphaModFix/>
          </a:blip>
          <a:stretch>
            <a:fillRect/>
          </a:stretch>
        </p:blipFill>
        <p:spPr>
          <a:xfrm>
            <a:off x="4529400" y="1152500"/>
            <a:ext cx="1470848" cy="1103124"/>
          </a:xfrm>
          <a:prstGeom prst="rect">
            <a:avLst/>
          </a:prstGeom>
          <a:noFill/>
          <a:ln>
            <a:noFill/>
          </a:ln>
        </p:spPr>
      </p:pic>
      <p:pic>
        <p:nvPicPr>
          <p:cNvPr id="102" name="Google Shape;102;p19"/>
          <p:cNvPicPr preferRelativeResize="0"/>
          <p:nvPr/>
        </p:nvPicPr>
        <p:blipFill>
          <a:blip r:embed="rId7">
            <a:alphaModFix/>
          </a:blip>
          <a:stretch>
            <a:fillRect/>
          </a:stretch>
        </p:blipFill>
        <p:spPr>
          <a:xfrm>
            <a:off x="6072950" y="1117613"/>
            <a:ext cx="1470848" cy="1103140"/>
          </a:xfrm>
          <a:prstGeom prst="rect">
            <a:avLst/>
          </a:prstGeom>
          <a:noFill/>
          <a:ln>
            <a:noFill/>
          </a:ln>
        </p:spPr>
      </p:pic>
      <p:pic>
        <p:nvPicPr>
          <p:cNvPr id="103" name="Google Shape;103;p19"/>
          <p:cNvPicPr preferRelativeResize="0"/>
          <p:nvPr/>
        </p:nvPicPr>
        <p:blipFill>
          <a:blip r:embed="rId8">
            <a:alphaModFix/>
          </a:blip>
          <a:stretch>
            <a:fillRect/>
          </a:stretch>
        </p:blipFill>
        <p:spPr>
          <a:xfrm>
            <a:off x="311688" y="2304725"/>
            <a:ext cx="1470848" cy="991500"/>
          </a:xfrm>
          <a:prstGeom prst="rect">
            <a:avLst/>
          </a:prstGeom>
          <a:noFill/>
          <a:ln>
            <a:noFill/>
          </a:ln>
        </p:spPr>
      </p:pic>
      <p:pic>
        <p:nvPicPr>
          <p:cNvPr id="104" name="Google Shape;104;p19"/>
          <p:cNvPicPr preferRelativeResize="0"/>
          <p:nvPr/>
        </p:nvPicPr>
        <p:blipFill>
          <a:blip r:embed="rId9">
            <a:alphaModFix/>
          </a:blip>
          <a:stretch>
            <a:fillRect/>
          </a:stretch>
        </p:blipFill>
        <p:spPr>
          <a:xfrm>
            <a:off x="7616500" y="1117625"/>
            <a:ext cx="1189924" cy="1103124"/>
          </a:xfrm>
          <a:prstGeom prst="rect">
            <a:avLst/>
          </a:prstGeom>
          <a:noFill/>
          <a:ln>
            <a:noFill/>
          </a:ln>
        </p:spPr>
      </p:pic>
      <p:pic>
        <p:nvPicPr>
          <p:cNvPr id="105" name="Google Shape;105;p19"/>
          <p:cNvPicPr preferRelativeResize="0"/>
          <p:nvPr/>
        </p:nvPicPr>
        <p:blipFill>
          <a:blip r:embed="rId10">
            <a:alphaModFix/>
          </a:blip>
          <a:stretch>
            <a:fillRect/>
          </a:stretch>
        </p:blipFill>
        <p:spPr>
          <a:xfrm>
            <a:off x="1711850" y="2255625"/>
            <a:ext cx="1470828" cy="991500"/>
          </a:xfrm>
          <a:prstGeom prst="rect">
            <a:avLst/>
          </a:prstGeom>
          <a:noFill/>
          <a:ln>
            <a:noFill/>
          </a:ln>
        </p:spPr>
      </p:pic>
      <p:pic>
        <p:nvPicPr>
          <p:cNvPr id="106" name="Google Shape;106;p19"/>
          <p:cNvPicPr preferRelativeResize="0"/>
          <p:nvPr/>
        </p:nvPicPr>
        <p:blipFill>
          <a:blip r:embed="rId11">
            <a:alphaModFix/>
          </a:blip>
          <a:stretch>
            <a:fillRect/>
          </a:stretch>
        </p:blipFill>
        <p:spPr>
          <a:xfrm>
            <a:off x="3182675" y="2234750"/>
            <a:ext cx="1321953" cy="991500"/>
          </a:xfrm>
          <a:prstGeom prst="rect">
            <a:avLst/>
          </a:prstGeom>
          <a:noFill/>
          <a:ln>
            <a:noFill/>
          </a:ln>
        </p:spPr>
      </p:pic>
      <p:pic>
        <p:nvPicPr>
          <p:cNvPr id="107" name="Google Shape;107;p19"/>
          <p:cNvPicPr preferRelativeResize="0"/>
          <p:nvPr/>
        </p:nvPicPr>
        <p:blipFill>
          <a:blip r:embed="rId12">
            <a:alphaModFix/>
          </a:blip>
          <a:stretch>
            <a:fillRect/>
          </a:stretch>
        </p:blipFill>
        <p:spPr>
          <a:xfrm>
            <a:off x="4572000" y="2220750"/>
            <a:ext cx="1470824" cy="991498"/>
          </a:xfrm>
          <a:prstGeom prst="rect">
            <a:avLst/>
          </a:prstGeom>
          <a:noFill/>
          <a:ln>
            <a:noFill/>
          </a:ln>
        </p:spPr>
      </p:pic>
      <p:pic>
        <p:nvPicPr>
          <p:cNvPr id="108" name="Google Shape;108;p19"/>
          <p:cNvPicPr preferRelativeResize="0"/>
          <p:nvPr/>
        </p:nvPicPr>
        <p:blipFill>
          <a:blip r:embed="rId13">
            <a:alphaModFix/>
          </a:blip>
          <a:stretch>
            <a:fillRect/>
          </a:stretch>
        </p:blipFill>
        <p:spPr>
          <a:xfrm>
            <a:off x="6110200" y="2248900"/>
            <a:ext cx="1470828" cy="991500"/>
          </a:xfrm>
          <a:prstGeom prst="rect">
            <a:avLst/>
          </a:prstGeom>
          <a:noFill/>
          <a:ln>
            <a:noFill/>
          </a:ln>
        </p:spPr>
      </p:pic>
      <p:pic>
        <p:nvPicPr>
          <p:cNvPr id="109" name="Google Shape;109;p19"/>
          <p:cNvPicPr preferRelativeResize="0"/>
          <p:nvPr/>
        </p:nvPicPr>
        <p:blipFill>
          <a:blip r:embed="rId14">
            <a:alphaModFix/>
          </a:blip>
          <a:stretch>
            <a:fillRect/>
          </a:stretch>
        </p:blipFill>
        <p:spPr>
          <a:xfrm>
            <a:off x="7648400" y="2248900"/>
            <a:ext cx="1189924" cy="991500"/>
          </a:xfrm>
          <a:prstGeom prst="rect">
            <a:avLst/>
          </a:prstGeom>
          <a:noFill/>
          <a:ln>
            <a:noFill/>
          </a:ln>
        </p:spPr>
      </p:pic>
      <p:pic>
        <p:nvPicPr>
          <p:cNvPr id="110" name="Google Shape;110;p19"/>
          <p:cNvPicPr preferRelativeResize="0"/>
          <p:nvPr/>
        </p:nvPicPr>
        <p:blipFill>
          <a:blip r:embed="rId15">
            <a:alphaModFix/>
          </a:blip>
          <a:stretch>
            <a:fillRect/>
          </a:stretch>
        </p:blipFill>
        <p:spPr>
          <a:xfrm>
            <a:off x="386138" y="3366200"/>
            <a:ext cx="1321948" cy="991461"/>
          </a:xfrm>
          <a:prstGeom prst="rect">
            <a:avLst/>
          </a:prstGeom>
          <a:noFill/>
          <a:ln>
            <a:noFill/>
          </a:ln>
        </p:spPr>
      </p:pic>
      <p:pic>
        <p:nvPicPr>
          <p:cNvPr id="111" name="Google Shape;111;p19"/>
          <p:cNvPicPr preferRelativeResize="0"/>
          <p:nvPr/>
        </p:nvPicPr>
        <p:blipFill>
          <a:blip r:embed="rId16">
            <a:alphaModFix/>
          </a:blip>
          <a:stretch>
            <a:fillRect/>
          </a:stretch>
        </p:blipFill>
        <p:spPr>
          <a:xfrm>
            <a:off x="1782525" y="3366200"/>
            <a:ext cx="1321948" cy="991457"/>
          </a:xfrm>
          <a:prstGeom prst="rect">
            <a:avLst/>
          </a:prstGeom>
          <a:noFill/>
          <a:ln>
            <a:noFill/>
          </a:ln>
        </p:spPr>
      </p:pic>
      <p:pic>
        <p:nvPicPr>
          <p:cNvPr id="112" name="Google Shape;112;p19"/>
          <p:cNvPicPr preferRelativeResize="0"/>
          <p:nvPr/>
        </p:nvPicPr>
        <p:blipFill>
          <a:blip r:embed="rId17">
            <a:alphaModFix/>
          </a:blip>
          <a:stretch>
            <a:fillRect/>
          </a:stretch>
        </p:blipFill>
        <p:spPr>
          <a:xfrm>
            <a:off x="3178925" y="3296225"/>
            <a:ext cx="1321923" cy="991500"/>
          </a:xfrm>
          <a:prstGeom prst="rect">
            <a:avLst/>
          </a:prstGeom>
          <a:noFill/>
          <a:ln>
            <a:noFill/>
          </a:ln>
        </p:spPr>
      </p:pic>
      <p:pic>
        <p:nvPicPr>
          <p:cNvPr id="113" name="Google Shape;113;p19"/>
          <p:cNvPicPr preferRelativeResize="0"/>
          <p:nvPr/>
        </p:nvPicPr>
        <p:blipFill>
          <a:blip r:embed="rId18">
            <a:alphaModFix/>
          </a:blip>
          <a:stretch>
            <a:fillRect/>
          </a:stretch>
        </p:blipFill>
        <p:spPr>
          <a:xfrm>
            <a:off x="4575300" y="3310373"/>
            <a:ext cx="1470848" cy="991450"/>
          </a:xfrm>
          <a:prstGeom prst="rect">
            <a:avLst/>
          </a:prstGeom>
          <a:noFill/>
          <a:ln>
            <a:noFill/>
          </a:ln>
        </p:spPr>
      </p:pic>
      <p:pic>
        <p:nvPicPr>
          <p:cNvPr id="114" name="Google Shape;114;p19"/>
          <p:cNvPicPr preferRelativeResize="0"/>
          <p:nvPr/>
        </p:nvPicPr>
        <p:blipFill>
          <a:blip r:embed="rId19">
            <a:alphaModFix/>
          </a:blip>
          <a:stretch>
            <a:fillRect/>
          </a:stretch>
        </p:blipFill>
        <p:spPr>
          <a:xfrm>
            <a:off x="6120600" y="3366200"/>
            <a:ext cx="1470848" cy="921523"/>
          </a:xfrm>
          <a:prstGeom prst="rect">
            <a:avLst/>
          </a:prstGeom>
          <a:noFill/>
          <a:ln>
            <a:noFill/>
          </a:ln>
        </p:spPr>
      </p:pic>
      <p:pic>
        <p:nvPicPr>
          <p:cNvPr id="115" name="Google Shape;115;p19"/>
          <p:cNvPicPr preferRelativeResize="0"/>
          <p:nvPr/>
        </p:nvPicPr>
        <p:blipFill rotWithShape="1">
          <a:blip r:embed="rId20">
            <a:alphaModFix/>
          </a:blip>
          <a:srcRect b="0" l="0" r="0" t="21191"/>
          <a:stretch/>
        </p:blipFill>
        <p:spPr>
          <a:xfrm>
            <a:off x="7665900" y="3310375"/>
            <a:ext cx="1140525" cy="9914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Data processing</a:t>
            </a:r>
            <a:endParaRPr/>
          </a:p>
        </p:txBody>
      </p:sp>
      <p:sp>
        <p:nvSpPr>
          <p:cNvPr id="121" name="Google Shape;12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Firstly we have to sort the training data along with its labelling. </a:t>
            </a:r>
            <a:endParaRPr/>
          </a:p>
          <a:p>
            <a:pPr indent="0" lvl="0" marL="0" rtl="0" algn="l">
              <a:spcBef>
                <a:spcPts val="1200"/>
              </a:spcBef>
              <a:spcAft>
                <a:spcPts val="0"/>
              </a:spcAft>
              <a:buNone/>
            </a:pPr>
            <a:r>
              <a:rPr lang="en"/>
              <a:t>After that our task is to do segmentation on our training dataset, so that we can distinguish between human skin and other stuff in the picture.</a:t>
            </a:r>
            <a:endParaRPr/>
          </a:p>
          <a:p>
            <a:pPr indent="0" lvl="0" marL="0" rtl="0" algn="l">
              <a:spcBef>
                <a:spcPts val="1200"/>
              </a:spcBef>
              <a:spcAft>
                <a:spcPts val="0"/>
              </a:spcAft>
              <a:buNone/>
            </a:pPr>
            <a:r>
              <a:rPr lang="en"/>
              <a:t>We will be using tensorflow framework to make our deep learning model in order to train the dataset.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Training</a:t>
            </a:r>
            <a:endParaRPr/>
          </a:p>
        </p:txBody>
      </p:sp>
      <p:sp>
        <p:nvSpPr>
          <p:cNvPr id="127" name="Google Shape;127;p21"/>
          <p:cNvSpPr txBox="1"/>
          <p:nvPr>
            <p:ph idx="1" type="body"/>
          </p:nvPr>
        </p:nvSpPr>
        <p:spPr>
          <a:xfrm>
            <a:off x="311700" y="1413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of the model will use the parameters obtained from a file that will list the learning rate , image filtering , batch size and number of epochs. The model will be tested every epoch and the model with best accuracy is saved for further testing. On finishing the training , the error and loss will be saved.</a:t>
            </a:r>
            <a:endParaRPr/>
          </a:p>
          <a:p>
            <a:pPr indent="0" lvl="0" marL="0" rtl="0" algn="l">
              <a:spcBef>
                <a:spcPts val="1200"/>
              </a:spcBef>
              <a:spcAft>
                <a:spcPts val="0"/>
              </a:spcAft>
              <a:buNone/>
            </a:pPr>
            <a:r>
              <a:rPr lang="en"/>
              <a:t>Prerequisites softwares &amp; Libraries.:</a:t>
            </a:r>
            <a:endParaRPr/>
          </a:p>
          <a:p>
            <a:pPr indent="0" lvl="0" marL="0" rtl="0" algn="l">
              <a:spcBef>
                <a:spcPts val="1200"/>
              </a:spcBef>
              <a:spcAft>
                <a:spcPts val="0"/>
              </a:spcAft>
              <a:buNone/>
            </a:pPr>
            <a:r>
              <a:rPr lang="en"/>
              <a:t>1.OpenCV </a:t>
            </a:r>
            <a:endParaRPr/>
          </a:p>
          <a:p>
            <a:pPr indent="0" lvl="0" marL="0" rtl="0" algn="l">
              <a:spcBef>
                <a:spcPts val="1200"/>
              </a:spcBef>
              <a:spcAft>
                <a:spcPts val="0"/>
              </a:spcAft>
              <a:buNone/>
            </a:pPr>
            <a:r>
              <a:rPr lang="en"/>
              <a:t>2.Keras.</a:t>
            </a:r>
            <a:endParaRPr/>
          </a:p>
          <a:p>
            <a:pPr indent="0" lvl="0" marL="0" rtl="0" algn="l">
              <a:spcBef>
                <a:spcPts val="1200"/>
              </a:spcBef>
              <a:spcAft>
                <a:spcPts val="1200"/>
              </a:spcAft>
              <a:buNone/>
            </a:pPr>
            <a:r>
              <a:rPr lang="en"/>
              <a:t>3.Tensorflow.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